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1"/>
  </p:notesMasterIdLst>
  <p:sldIdLst>
    <p:sldId id="257" r:id="rId2"/>
    <p:sldId id="279" r:id="rId3"/>
    <p:sldId id="280" r:id="rId4"/>
    <p:sldId id="282" r:id="rId5"/>
    <p:sldId id="258" r:id="rId6"/>
    <p:sldId id="259" r:id="rId7"/>
    <p:sldId id="281" r:id="rId8"/>
    <p:sldId id="260" r:id="rId9"/>
    <p:sldId id="261" r:id="rId10"/>
    <p:sldId id="262" r:id="rId11"/>
    <p:sldId id="263" r:id="rId12"/>
    <p:sldId id="277" r:id="rId13"/>
    <p:sldId id="264" r:id="rId14"/>
    <p:sldId id="266" r:id="rId15"/>
    <p:sldId id="273" r:id="rId16"/>
    <p:sldId id="274" r:id="rId17"/>
    <p:sldId id="267" r:id="rId18"/>
    <p:sldId id="268"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7" d="100"/>
          <a:sy n="47" d="100"/>
        </p:scale>
        <p:origin x="490"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AC56A-4ACE-45F7-A1C3-47C80DE4387A}" type="datetimeFigureOut">
              <a:rPr lang="en-US" smtClean="0"/>
              <a:pPr/>
              <a:t>12/29/2025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3C58AF-66FD-4DCA-8119-E2CE5A4CF7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69A94B05-DF1E-4B55-A15C-29CAEE61A928}" type="datetimeFigureOut">
              <a:rPr lang="en-US" smtClean="0"/>
              <a:pPr/>
              <a:t>12/29/2025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22EBC6C-6498-4729-8309-C6526636EF3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9A94B05-DF1E-4B55-A15C-29CAEE61A928}" type="datetimeFigureOut">
              <a:rPr lang="en-US" smtClean="0"/>
              <a:pPr/>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EBC6C-6498-4729-8309-C6526636EF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9A94B05-DF1E-4B55-A15C-29CAEE61A928}" type="datetimeFigureOut">
              <a:rPr lang="en-US" smtClean="0"/>
              <a:pPr/>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EBC6C-6498-4729-8309-C6526636EF3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a:p>
        </p:txBody>
      </p:sp>
      <p:sp>
        <p:nvSpPr>
          <p:cNvPr id="4" name="Rectangle 6"/>
          <p:cNvSpPr>
            <a:spLocks noGrp="1" noChangeArrowheads="1"/>
          </p:cNvSpPr>
          <p:nvPr>
            <p:ph type="sldNum" sz="quarter" idx="10"/>
          </p:nvPr>
        </p:nvSpPr>
        <p:spPr>
          <a:xfrm>
            <a:off x="0" y="6381750"/>
            <a:ext cx="381000" cy="247650"/>
          </a:xfrm>
          <a:prstGeom prst="rect">
            <a:avLst/>
          </a:prstGeom>
          <a:ln/>
        </p:spPr>
        <p:txBody>
          <a:bodyPr/>
          <a:lstStyle>
            <a:lvl1pPr>
              <a:defRPr/>
            </a:lvl1pPr>
          </a:lstStyle>
          <a:p>
            <a:pPr>
              <a:defRPr/>
            </a:pPr>
            <a:fld id="{A664FF98-BA25-4297-8EFC-780ED368D9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69A94B05-DF1E-4B55-A15C-29CAEE61A928}" type="datetimeFigureOut">
              <a:rPr lang="en-US" smtClean="0"/>
              <a:pPr/>
              <a:t>12/29/2025</a:t>
            </a:fld>
            <a:endParaRPr lang="en-US"/>
          </a:p>
        </p:txBody>
      </p:sp>
      <p:sp>
        <p:nvSpPr>
          <p:cNvPr id="9" name="Slide Number Placeholder 8"/>
          <p:cNvSpPr>
            <a:spLocks noGrp="1"/>
          </p:cNvSpPr>
          <p:nvPr>
            <p:ph type="sldNum" sz="quarter" idx="15"/>
          </p:nvPr>
        </p:nvSpPr>
        <p:spPr/>
        <p:txBody>
          <a:bodyPr rtlCol="0"/>
          <a:lstStyle/>
          <a:p>
            <a:fld id="{122EBC6C-6498-4729-8309-C6526636EF37}"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9A94B05-DF1E-4B55-A15C-29CAEE61A928}" type="datetimeFigureOut">
              <a:rPr lang="en-US" smtClean="0"/>
              <a:pPr/>
              <a:t>12/29/2025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22EBC6C-6498-4729-8309-C6526636EF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9A94B05-DF1E-4B55-A15C-29CAEE61A928}" type="datetimeFigureOut">
              <a:rPr lang="en-US" smtClean="0"/>
              <a:pPr/>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EBC6C-6498-4729-8309-C6526636EF37}"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69A94B05-DF1E-4B55-A15C-29CAEE61A928}" type="datetimeFigureOut">
              <a:rPr lang="en-US" smtClean="0"/>
              <a:pPr/>
              <a:t>12/29/2025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2EBC6C-6498-4729-8309-C6526636EF37}"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69A94B05-DF1E-4B55-A15C-29CAEE61A928}" type="datetimeFigureOut">
              <a:rPr lang="en-US" smtClean="0"/>
              <a:pPr/>
              <a:t>12/29/2025</a:t>
            </a:fld>
            <a:endParaRPr lang="en-US"/>
          </a:p>
        </p:txBody>
      </p:sp>
      <p:sp>
        <p:nvSpPr>
          <p:cNvPr id="7" name="Slide Number Placeholder 6"/>
          <p:cNvSpPr>
            <a:spLocks noGrp="1"/>
          </p:cNvSpPr>
          <p:nvPr>
            <p:ph type="sldNum" sz="quarter" idx="11"/>
          </p:nvPr>
        </p:nvSpPr>
        <p:spPr/>
        <p:txBody>
          <a:bodyPr rtlCol="0"/>
          <a:lstStyle/>
          <a:p>
            <a:fld id="{122EBC6C-6498-4729-8309-C6526636EF37}"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94B05-DF1E-4B55-A15C-29CAEE61A928}" type="datetimeFigureOut">
              <a:rPr lang="en-US" smtClean="0"/>
              <a:pPr/>
              <a:t>12/29/2025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2EBC6C-6498-4729-8309-C6526636EF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69A94B05-DF1E-4B55-A15C-29CAEE61A928}" type="datetimeFigureOut">
              <a:rPr lang="en-US" smtClean="0"/>
              <a:pPr/>
              <a:t>12/29/2025</a:t>
            </a:fld>
            <a:endParaRPr lang="en-US"/>
          </a:p>
        </p:txBody>
      </p:sp>
      <p:sp>
        <p:nvSpPr>
          <p:cNvPr id="22" name="Slide Number Placeholder 21"/>
          <p:cNvSpPr>
            <a:spLocks noGrp="1"/>
          </p:cNvSpPr>
          <p:nvPr>
            <p:ph type="sldNum" sz="quarter" idx="15"/>
          </p:nvPr>
        </p:nvSpPr>
        <p:spPr/>
        <p:txBody>
          <a:bodyPr rtlCol="0"/>
          <a:lstStyle/>
          <a:p>
            <a:fld id="{122EBC6C-6498-4729-8309-C6526636EF37}"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9A94B05-DF1E-4B55-A15C-29CAEE61A928}" type="datetimeFigureOut">
              <a:rPr lang="en-US" smtClean="0"/>
              <a:pPr/>
              <a:t>12/29/2025</a:t>
            </a:fld>
            <a:endParaRPr lang="en-US"/>
          </a:p>
        </p:txBody>
      </p:sp>
      <p:sp>
        <p:nvSpPr>
          <p:cNvPr id="18" name="Slide Number Placeholder 17"/>
          <p:cNvSpPr>
            <a:spLocks noGrp="1"/>
          </p:cNvSpPr>
          <p:nvPr>
            <p:ph type="sldNum" sz="quarter" idx="11"/>
          </p:nvPr>
        </p:nvSpPr>
        <p:spPr/>
        <p:txBody>
          <a:bodyPr rtlCol="0"/>
          <a:lstStyle/>
          <a:p>
            <a:fld id="{122EBC6C-6498-4729-8309-C6526636EF37}"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9A94B05-DF1E-4B55-A15C-29CAEE61A928}" type="datetimeFigureOut">
              <a:rPr lang="en-US" smtClean="0"/>
              <a:pPr/>
              <a:t>12/29/2025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22EBC6C-6498-4729-8309-C6526636EF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dbboralkar@gmail.com"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Functions%20of%20Board.ppt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524000"/>
            <a:ext cx="6858000" cy="3733800"/>
          </a:xfrm>
        </p:spPr>
        <p:txBody>
          <a:bodyPr>
            <a:noAutofit/>
          </a:bodyPr>
          <a:lstStyle/>
          <a:p>
            <a:pPr algn="ctr" eaLnBrk="1" hangingPunct="1">
              <a:defRPr/>
            </a:pPr>
            <a:r>
              <a:rPr lang="en-US" sz="2400" b="1" dirty="0">
                <a:solidFill>
                  <a:srgbClr val="FF0000"/>
                </a:solidFill>
              </a:rPr>
              <a:t> Presentation on</a:t>
            </a:r>
            <a:br>
              <a:rPr lang="en-US" sz="2400" dirty="0">
                <a:solidFill>
                  <a:srgbClr val="FF0000"/>
                </a:solidFill>
              </a:rPr>
            </a:br>
            <a:r>
              <a:rPr lang="en-US" sz="2400" dirty="0">
                <a:solidFill>
                  <a:srgbClr val="0070C0"/>
                </a:solidFill>
              </a:rPr>
              <a:t>Constraints in Enforcement of Environmental Regulations with reference to Prevention &amp; Control of  Water Pollution  </a:t>
            </a:r>
            <a:br>
              <a:rPr lang="en-US" sz="2400" b="1" i="1" dirty="0">
                <a:solidFill>
                  <a:srgbClr val="FF0000"/>
                </a:solidFill>
              </a:rPr>
            </a:br>
            <a:br>
              <a:rPr lang="en-US" sz="2400" b="1" i="1" dirty="0">
                <a:solidFill>
                  <a:srgbClr val="FF0000"/>
                </a:solidFill>
              </a:rPr>
            </a:br>
            <a:br>
              <a:rPr lang="en-US" sz="2400" i="1" dirty="0">
                <a:solidFill>
                  <a:srgbClr val="FF0000"/>
                </a:solidFill>
              </a:rPr>
            </a:br>
            <a:r>
              <a:rPr lang="en-US" sz="2400" b="1" i="1" dirty="0">
                <a:solidFill>
                  <a:srgbClr val="FF0000"/>
                </a:solidFill>
              </a:rPr>
              <a:t>at </a:t>
            </a:r>
            <a:br>
              <a:rPr lang="en-US" sz="2400" b="1" i="1" dirty="0">
                <a:solidFill>
                  <a:srgbClr val="FF0000"/>
                </a:solidFill>
              </a:rPr>
            </a:br>
            <a:r>
              <a:rPr lang="en-US" sz="2400" b="1" i="1" dirty="0">
                <a:solidFill>
                  <a:srgbClr val="FF0000"/>
                </a:solidFill>
              </a:rPr>
              <a:t>Conference on Formulation of Science Based Environment Policy for the State of Maharashtra</a:t>
            </a:r>
            <a:br>
              <a:rPr lang="en-US" sz="2400" b="1" i="1" dirty="0">
                <a:solidFill>
                  <a:srgbClr val="FF0000"/>
                </a:solidFill>
              </a:rPr>
            </a:br>
            <a:br>
              <a:rPr lang="en-US" sz="2400" b="1" i="1" dirty="0"/>
            </a:br>
            <a:endParaRPr lang="en-US" sz="2400" dirty="0">
              <a:solidFill>
                <a:srgbClr val="C00000"/>
              </a:solidFill>
            </a:endParaRPr>
          </a:p>
        </p:txBody>
      </p:sp>
      <p:sp>
        <p:nvSpPr>
          <p:cNvPr id="3" name="Subtitle 2"/>
          <p:cNvSpPr>
            <a:spLocks noGrp="1"/>
          </p:cNvSpPr>
          <p:nvPr>
            <p:ph type="subTitle" idx="1"/>
          </p:nvPr>
        </p:nvSpPr>
        <p:spPr>
          <a:xfrm>
            <a:off x="2057400" y="5334000"/>
            <a:ext cx="6400800" cy="1047750"/>
          </a:xfrm>
        </p:spPr>
        <p:txBody>
          <a:bodyPr>
            <a:normAutofit fontScale="40000" lnSpcReduction="20000"/>
          </a:bodyPr>
          <a:lstStyle/>
          <a:p>
            <a:pPr algn="ctr" eaLnBrk="1" hangingPunct="1">
              <a:defRPr/>
            </a:pPr>
            <a:r>
              <a:rPr lang="en-US" sz="4800" b="1" dirty="0">
                <a:solidFill>
                  <a:srgbClr val="0070C0"/>
                </a:solidFill>
              </a:rPr>
              <a:t>by</a:t>
            </a:r>
          </a:p>
          <a:p>
            <a:pPr algn="ctr" eaLnBrk="1" hangingPunct="1">
              <a:defRPr/>
            </a:pPr>
            <a:r>
              <a:rPr lang="en-US" sz="4800" b="1" i="1" dirty="0">
                <a:solidFill>
                  <a:srgbClr val="0070C0"/>
                </a:solidFill>
              </a:rPr>
              <a:t>Dr. Dilip B. Boralkar</a:t>
            </a:r>
          </a:p>
          <a:p>
            <a:pPr algn="ctr" eaLnBrk="1" hangingPunct="1">
              <a:defRPr/>
            </a:pPr>
            <a:r>
              <a:rPr lang="en-US" sz="4800" b="1" i="1" dirty="0">
                <a:solidFill>
                  <a:srgbClr val="0070C0"/>
                </a:solidFill>
              </a:rPr>
              <a:t>Mumbai, April 20-21, 2016</a:t>
            </a:r>
            <a:endParaRPr lang="en-US" sz="4800"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7" name="Rectangle 7"/>
          <p:cNvSpPr>
            <a:spLocks noChangeArrowheads="1"/>
          </p:cNvSpPr>
          <p:nvPr/>
        </p:nvSpPr>
        <p:spPr bwMode="auto">
          <a:xfrm>
            <a:off x="533400" y="838200"/>
            <a:ext cx="8077200" cy="3785652"/>
          </a:xfrm>
          <a:prstGeom prst="rect">
            <a:avLst/>
          </a:prstGeom>
          <a:noFill/>
          <a:ln w="9525" algn="ctr">
            <a:noFill/>
            <a:miter lim="800000"/>
            <a:headEnd/>
            <a:tailEnd/>
          </a:ln>
          <a:effectLst/>
        </p:spPr>
        <p:txBody>
          <a:bodyPr wrap="square" anchor="ctr">
            <a:spAutoFit/>
          </a:bodyPr>
          <a:lstStyle/>
          <a:p>
            <a:pPr marL="509588" indent="-509588" algn="just" defTabSz="509588">
              <a:buFont typeface="Arial" pitchFamily="34" charset="0"/>
              <a:buChar char="•"/>
              <a:tabLst>
                <a:tab pos="176213" algn="l"/>
              </a:tabLst>
              <a:defRPr/>
            </a:pPr>
            <a:r>
              <a:rPr lang="en-US" sz="2400" dirty="0"/>
              <a:t>Diurnal variations in the quantity and quality of the effluent</a:t>
            </a:r>
          </a:p>
          <a:p>
            <a:pPr marL="509588" indent="-509588" algn="just" defTabSz="509588">
              <a:buFont typeface="Arial" pitchFamily="34" charset="0"/>
              <a:buChar char="•"/>
              <a:defRPr/>
            </a:pPr>
            <a:r>
              <a:rPr lang="en-US" sz="2400" dirty="0"/>
              <a:t>Frequent Changes in the product </a:t>
            </a:r>
            <a:r>
              <a:rPr lang="en-US" sz="2400" dirty="0" err="1"/>
              <a:t>Qly</a:t>
            </a:r>
            <a:r>
              <a:rPr lang="en-US" sz="2400" dirty="0"/>
              <a:t> &amp; Qty</a:t>
            </a:r>
          </a:p>
          <a:p>
            <a:pPr marL="509588" indent="-509588" algn="just" defTabSz="509588">
              <a:buFont typeface="Arial" pitchFamily="34" charset="0"/>
              <a:buChar char="•"/>
              <a:defRPr/>
            </a:pPr>
            <a:r>
              <a:rPr lang="en-US" sz="2400" dirty="0"/>
              <a:t>Up-gradation in terms of technology, infrastructure,</a:t>
            </a:r>
          </a:p>
          <a:p>
            <a:pPr marL="509588" indent="-509588" algn="just" defTabSz="509588">
              <a:buFont typeface="Arial" pitchFamily="34" charset="0"/>
              <a:buChar char="•"/>
              <a:defRPr/>
            </a:pPr>
            <a:r>
              <a:rPr lang="en-US" sz="2400" dirty="0"/>
              <a:t>Inability of SMEs to invest large sums without support from MIDC and MPCB as was given in the beginning.</a:t>
            </a:r>
          </a:p>
          <a:p>
            <a:pPr marL="509588" indent="-509588" algn="just" defTabSz="509588">
              <a:buFont typeface="Arial" pitchFamily="34" charset="0"/>
              <a:buChar char="•"/>
              <a:defRPr/>
            </a:pPr>
            <a:r>
              <a:rPr lang="en-US" sz="2400" dirty="0"/>
              <a:t>Problems of refractory COD.</a:t>
            </a:r>
          </a:p>
          <a:p>
            <a:pPr marL="509588" lvl="1" indent="-509588" algn="just" defTabSz="509588">
              <a:buFont typeface="Arial" pitchFamily="34" charset="0"/>
              <a:buChar char="•"/>
              <a:defRPr/>
            </a:pPr>
            <a:r>
              <a:rPr lang="en-US" sz="2400" dirty="0"/>
              <a:t>Policy decisions :  Re-Finance, Recycling/Reuse etc. at CETP. </a:t>
            </a:r>
            <a:r>
              <a:rPr lang="en-US" b="0" dirty="0">
                <a:latin typeface="Comic Sans MS" pitchFamily="66" charset="0"/>
              </a:rPr>
              <a:t> </a:t>
            </a:r>
          </a:p>
        </p:txBody>
      </p:sp>
      <p:sp>
        <p:nvSpPr>
          <p:cNvPr id="8195" name="Rectangle 9"/>
          <p:cNvSpPr>
            <a:spLocks noChangeArrowheads="1"/>
          </p:cNvSpPr>
          <p:nvPr/>
        </p:nvSpPr>
        <p:spPr bwMode="auto">
          <a:xfrm flipV="1">
            <a:off x="1489075" y="0"/>
            <a:ext cx="6356350" cy="769938"/>
          </a:xfrm>
          <a:prstGeom prst="rect">
            <a:avLst/>
          </a:prstGeom>
          <a:noFill/>
          <a:ln w="9525" algn="ctr">
            <a:noFill/>
            <a:miter lim="800000"/>
            <a:headEnd/>
            <a:tailEnd/>
          </a:ln>
        </p:spPr>
        <p:txBody>
          <a:bodyPr anchor="ctr">
            <a:spAutoFit/>
          </a:bodyPr>
          <a:lstStyle/>
          <a:p>
            <a:pPr marL="396875" indent="-396875" algn="l"/>
            <a:r>
              <a:rPr lang="en-US" sz="2400">
                <a:solidFill>
                  <a:srgbClr val="FFFF99"/>
                </a:solidFill>
              </a:rPr>
              <a:t>	</a:t>
            </a:r>
            <a:endParaRPr lang="en-US" b="0">
              <a:latin typeface="Comic Sans MS" pitchFamily="66" charset="0"/>
            </a:endParaRPr>
          </a:p>
          <a:p>
            <a:pPr marL="396875" indent="-396875" algn="l"/>
            <a:endParaRPr lang="en-US">
              <a:cs typeface="Arial" charset="0"/>
            </a:endParaRPr>
          </a:p>
        </p:txBody>
      </p:sp>
      <p:sp>
        <p:nvSpPr>
          <p:cNvPr id="8196" name="Rectangle 18"/>
          <p:cNvSpPr>
            <a:spLocks noChangeArrowheads="1"/>
          </p:cNvSpPr>
          <p:nvPr/>
        </p:nvSpPr>
        <p:spPr bwMode="auto">
          <a:xfrm>
            <a:off x="1447800" y="228600"/>
            <a:ext cx="6619875" cy="523875"/>
          </a:xfrm>
          <a:prstGeom prst="rect">
            <a:avLst/>
          </a:prstGeom>
          <a:noFill/>
          <a:ln w="9525" algn="ctr">
            <a:noFill/>
            <a:miter lim="800000"/>
            <a:headEnd/>
            <a:tailEnd/>
          </a:ln>
        </p:spPr>
        <p:txBody>
          <a:bodyPr>
            <a:spAutoFit/>
          </a:bodyPr>
          <a:lstStyle/>
          <a:p>
            <a:r>
              <a:rPr lang="en-US" sz="2800" b="1" dirty="0">
                <a:solidFill>
                  <a:srgbClr val="0070C0"/>
                </a:solidFill>
              </a:rPr>
              <a:t>CETP : Issues</a:t>
            </a:r>
          </a:p>
        </p:txBody>
      </p:sp>
      <p:pic>
        <p:nvPicPr>
          <p:cNvPr id="8198" name="Picture 13"/>
          <p:cNvPicPr>
            <a:picLocks noChangeAspect="1" noChangeArrowheads="1"/>
          </p:cNvPicPr>
          <p:nvPr/>
        </p:nvPicPr>
        <p:blipFill>
          <a:blip r:embed="rId3"/>
          <a:srcRect l="7132" t="12996" b="20827"/>
          <a:stretch>
            <a:fillRect/>
          </a:stretch>
        </p:blipFill>
        <p:spPr bwMode="auto">
          <a:xfrm>
            <a:off x="457201" y="4800600"/>
            <a:ext cx="4038600" cy="1789113"/>
          </a:xfrm>
          <a:prstGeom prst="rect">
            <a:avLst/>
          </a:prstGeom>
          <a:noFill/>
          <a:ln w="9525" algn="ctr">
            <a:solidFill>
              <a:srgbClr val="006600"/>
            </a:solidFill>
            <a:miter lim="800000"/>
            <a:headEnd/>
            <a:tailEnd/>
          </a:ln>
        </p:spPr>
      </p:pic>
      <p:pic>
        <p:nvPicPr>
          <p:cNvPr id="8199" name="Picture 15" descr="roha1"/>
          <p:cNvPicPr>
            <a:picLocks noChangeAspect="1" noChangeArrowheads="1"/>
          </p:cNvPicPr>
          <p:nvPr/>
        </p:nvPicPr>
        <p:blipFill>
          <a:blip r:embed="rId4"/>
          <a:srcRect l="9129" t="22540" b="19989"/>
          <a:stretch>
            <a:fillRect/>
          </a:stretch>
        </p:blipFill>
        <p:spPr bwMode="auto">
          <a:xfrm>
            <a:off x="5105400" y="5559425"/>
            <a:ext cx="2843213" cy="46038"/>
          </a:xfrm>
          <a:prstGeom prst="rect">
            <a:avLst/>
          </a:prstGeom>
          <a:noFill/>
          <a:ln w="9525">
            <a:noFill/>
            <a:miter lim="800000"/>
            <a:headEnd/>
            <a:tailEnd/>
          </a:ln>
        </p:spPr>
      </p:pic>
      <p:pic>
        <p:nvPicPr>
          <p:cNvPr id="8200" name="Picture 15" descr="roha1"/>
          <p:cNvPicPr>
            <a:picLocks noChangeAspect="1" noChangeArrowheads="1"/>
          </p:cNvPicPr>
          <p:nvPr/>
        </p:nvPicPr>
        <p:blipFill>
          <a:blip r:embed="rId5" cstate="print"/>
          <a:srcRect l="9129" t="19989" b="22540"/>
          <a:stretch>
            <a:fillRect/>
          </a:stretch>
        </p:blipFill>
        <p:spPr bwMode="auto">
          <a:xfrm>
            <a:off x="4724400" y="4800600"/>
            <a:ext cx="4188737" cy="1865313"/>
          </a:xfrm>
          <a:prstGeom prst="rect">
            <a:avLst/>
          </a:prstGeom>
          <a:noFill/>
          <a:ln w="9525" algn="ctr">
            <a:solidFill>
              <a:srgbClr val="006600"/>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457200" y="274638"/>
            <a:ext cx="7467600" cy="7159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a:solidFill>
                  <a:srgbClr val="0070C0"/>
                </a:solidFill>
              </a:rPr>
              <a:t>CETP: Way Forward</a:t>
            </a:r>
          </a:p>
        </p:txBody>
      </p:sp>
      <p:sp>
        <p:nvSpPr>
          <p:cNvPr id="9219" name="Content Placeholder 2"/>
          <p:cNvSpPr>
            <a:spLocks noGrp="1"/>
          </p:cNvSpPr>
          <p:nvPr>
            <p:ph sz="quarter" idx="1"/>
          </p:nvPr>
        </p:nvSpPr>
        <p:spPr bwMode="auto">
          <a:xfrm>
            <a:off x="457200" y="1003300"/>
            <a:ext cx="8229600" cy="5397500"/>
          </a:xfrm>
          <a:noFill/>
          <a:ln>
            <a:miter lim="800000"/>
            <a:headEnd/>
            <a:tailEnd/>
          </a:ln>
        </p:spPr>
        <p:txBody>
          <a:bodyPr vert="horz" wrap="square" lIns="91440" tIns="45720" rIns="91440" bIns="45720" numCol="1" anchor="t" anchorCtr="0" compatLnSpc="1">
            <a:prstTxWarp prst="textNoShape">
              <a:avLst/>
            </a:prstTxWarp>
            <a:noAutofit/>
          </a:bodyPr>
          <a:lstStyle/>
          <a:p>
            <a:pPr algn="just" eaLnBrk="1" hangingPunct="1"/>
            <a:r>
              <a:rPr lang="en-US" sz="2200" dirty="0"/>
              <a:t>Assessment of requirements of up-gradation / strengthening</a:t>
            </a:r>
          </a:p>
          <a:p>
            <a:pPr algn="just" eaLnBrk="1" hangingPunct="1"/>
            <a:r>
              <a:rPr lang="en-US" sz="2200" dirty="0"/>
              <a:t>Waste recovery units. E.g. solvent &amp; acid recovery</a:t>
            </a:r>
          </a:p>
          <a:p>
            <a:pPr algn="just" eaLnBrk="1" hangingPunct="1"/>
            <a:r>
              <a:rPr lang="en-US" sz="2200" dirty="0"/>
              <a:t>Plans for to </a:t>
            </a:r>
            <a:r>
              <a:rPr lang="en-US" sz="2200" dirty="0" err="1"/>
              <a:t>utilisation</a:t>
            </a:r>
            <a:r>
              <a:rPr lang="en-US" sz="2200" dirty="0"/>
              <a:t> of </a:t>
            </a:r>
            <a:r>
              <a:rPr lang="en-US" sz="2200" dirty="0">
                <a:solidFill>
                  <a:srgbClr val="C00000"/>
                </a:solidFill>
              </a:rPr>
              <a:t>Environment </a:t>
            </a:r>
            <a:r>
              <a:rPr lang="en-US" sz="2200" dirty="0" err="1">
                <a:solidFill>
                  <a:srgbClr val="C00000"/>
                </a:solidFill>
              </a:rPr>
              <a:t>Cess</a:t>
            </a:r>
            <a:r>
              <a:rPr lang="en-US" sz="2200" dirty="0">
                <a:solidFill>
                  <a:srgbClr val="C00000"/>
                </a:solidFill>
              </a:rPr>
              <a:t> </a:t>
            </a:r>
            <a:r>
              <a:rPr lang="en-US" sz="2200" dirty="0"/>
              <a:t>fund of MIDC and </a:t>
            </a:r>
            <a:r>
              <a:rPr lang="en-US" sz="2200" dirty="0">
                <a:solidFill>
                  <a:srgbClr val="C00000"/>
                </a:solidFill>
              </a:rPr>
              <a:t>Funds of  MPCB </a:t>
            </a:r>
            <a:r>
              <a:rPr lang="en-US" sz="2200" dirty="0"/>
              <a:t>for repairing/improving the infrastructure for effluent conveyance to CETP and for supporting CETP improvement in terms of additional treatment units, resources recovery units and reuse/recycling of treated effluent.</a:t>
            </a:r>
          </a:p>
          <a:p>
            <a:pPr algn="just" eaLnBrk="1" hangingPunct="1"/>
            <a:r>
              <a:rPr lang="en-US" sz="2200" dirty="0"/>
              <a:t>Regulatory SOPs and trainings for O&amp;M/trouble shooting required.  </a:t>
            </a:r>
          </a:p>
          <a:p>
            <a:pPr algn="just" eaLnBrk="1" hangingPunct="1"/>
            <a:r>
              <a:rPr lang="en-US" sz="2200" dirty="0"/>
              <a:t>Mandatory Certificate for CETP/ETP operators and Supervisors. </a:t>
            </a:r>
          </a:p>
          <a:p>
            <a:pPr algn="just" eaLnBrk="1" hangingPunct="1"/>
            <a:r>
              <a:rPr lang="en-US" sz="2200" dirty="0"/>
              <a:t>Prepare Time Bound Action Plan for compliance: short and medium term targets for by CETPs, MIDC and MPCB.</a:t>
            </a:r>
          </a:p>
          <a:p>
            <a:pPr eaLnBrk="1" hangingPunct="1"/>
            <a:endParaRPr lang="en-US"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b="1" dirty="0">
                <a:solidFill>
                  <a:srgbClr val="0070C0"/>
                </a:solidFill>
              </a:rPr>
              <a:t>Surface water P&amp;CP</a:t>
            </a:r>
          </a:p>
        </p:txBody>
      </p:sp>
      <p:sp>
        <p:nvSpPr>
          <p:cNvPr id="3" name="Content Placeholder 2"/>
          <p:cNvSpPr>
            <a:spLocks noGrp="1"/>
          </p:cNvSpPr>
          <p:nvPr>
            <p:ph sz="quarter" idx="1"/>
          </p:nvPr>
        </p:nvSpPr>
        <p:spPr>
          <a:xfrm>
            <a:off x="609600" y="1600200"/>
            <a:ext cx="7315200" cy="3505200"/>
          </a:xfrm>
        </p:spPr>
        <p:txBody>
          <a:bodyPr>
            <a:noAutofit/>
          </a:bodyPr>
          <a:lstStyle/>
          <a:p>
            <a:pPr marL="465138" indent="-465138"/>
            <a:r>
              <a:rPr lang="en-US" sz="2800" dirty="0"/>
              <a:t>Rivers and Lakes </a:t>
            </a:r>
          </a:p>
          <a:p>
            <a:pPr marL="465138" indent="-465138"/>
            <a:r>
              <a:rPr lang="en-US" sz="2800" dirty="0"/>
              <a:t>Coastal waters</a:t>
            </a:r>
          </a:p>
          <a:p>
            <a:pPr marL="465138" indent="-465138"/>
            <a:r>
              <a:rPr lang="en-US" sz="2800" dirty="0"/>
              <a:t>Drinking water resources</a:t>
            </a:r>
          </a:p>
          <a:p>
            <a:pPr marL="465138" indent="-465138"/>
            <a:r>
              <a:rPr lang="en-US" sz="2800" dirty="0"/>
              <a:t>Reuse and Recycling</a:t>
            </a:r>
          </a:p>
          <a:p>
            <a:pPr marL="465138" indent="-465138"/>
            <a:r>
              <a:rPr lang="en-US" sz="2800" dirty="0"/>
              <a:t>Zero Liquid Discharge</a:t>
            </a:r>
          </a:p>
          <a:p>
            <a:pPr marL="465138" indent="-465138"/>
            <a:r>
              <a:rPr lang="en-US" sz="2800" dirty="0"/>
              <a:t>Waste minimization &amp; LNWT</a:t>
            </a:r>
          </a:p>
          <a:p>
            <a:pPr marL="465138" indent="-465138"/>
            <a:endParaRPr lang="en-US" sz="2800" dirty="0"/>
          </a:p>
          <a:p>
            <a:pPr marL="465138" indent="-465138"/>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7"/>
          <p:cNvSpPr>
            <a:spLocks noChangeArrowheads="1"/>
          </p:cNvSpPr>
          <p:nvPr/>
        </p:nvSpPr>
        <p:spPr bwMode="auto">
          <a:xfrm>
            <a:off x="533400" y="914400"/>
            <a:ext cx="1295400" cy="420688"/>
          </a:xfrm>
          <a:prstGeom prst="rect">
            <a:avLst/>
          </a:prstGeom>
          <a:noFill/>
          <a:ln w="9525" algn="ctr">
            <a:noFill/>
            <a:miter lim="800000"/>
            <a:headEnd/>
            <a:tailEnd/>
          </a:ln>
        </p:spPr>
        <p:txBody>
          <a:bodyPr anchor="ctr">
            <a:spAutoFit/>
          </a:bodyPr>
          <a:lstStyle/>
          <a:p>
            <a:pPr marL="396875" indent="-336550" algn="just">
              <a:lnSpc>
                <a:spcPct val="90000"/>
              </a:lnSpc>
              <a:spcBef>
                <a:spcPct val="35000"/>
              </a:spcBef>
              <a:buFontTx/>
              <a:buBlip>
                <a:blip r:embed="rId3"/>
              </a:buBlip>
            </a:pPr>
            <a:r>
              <a:rPr lang="en-US" sz="2400" b="0" dirty="0"/>
              <a:t>Air</a:t>
            </a:r>
          </a:p>
        </p:txBody>
      </p:sp>
      <p:sp>
        <p:nvSpPr>
          <p:cNvPr id="10243" name="Rectangle 9"/>
          <p:cNvSpPr>
            <a:spLocks noChangeArrowheads="1"/>
          </p:cNvSpPr>
          <p:nvPr/>
        </p:nvSpPr>
        <p:spPr bwMode="auto">
          <a:xfrm>
            <a:off x="228600" y="228600"/>
            <a:ext cx="5410200" cy="519112"/>
          </a:xfrm>
          <a:prstGeom prst="rect">
            <a:avLst/>
          </a:prstGeom>
          <a:noFill/>
          <a:ln w="9525" algn="ctr">
            <a:noFill/>
            <a:miter lim="800000"/>
            <a:headEnd/>
            <a:tailEnd/>
          </a:ln>
        </p:spPr>
        <p:txBody>
          <a:bodyPr wrap="square" anchor="ctr">
            <a:spAutoFit/>
          </a:bodyPr>
          <a:lstStyle/>
          <a:p>
            <a:pPr marL="396875" indent="-396875" algn="ctr"/>
            <a:r>
              <a:rPr lang="en-US" sz="2800" b="1" dirty="0">
                <a:solidFill>
                  <a:srgbClr val="0070C0"/>
                </a:solidFill>
              </a:rPr>
              <a:t>Environment Monitoring</a:t>
            </a:r>
            <a:endParaRPr lang="en-US" sz="2800" b="1" dirty="0">
              <a:solidFill>
                <a:srgbClr val="0070C0"/>
              </a:solidFill>
              <a:cs typeface="Arial" charset="0"/>
            </a:endParaRPr>
          </a:p>
        </p:txBody>
      </p:sp>
      <p:sp>
        <p:nvSpPr>
          <p:cNvPr id="10244" name="Rectangle 11"/>
          <p:cNvSpPr>
            <a:spLocks noChangeArrowheads="1"/>
          </p:cNvSpPr>
          <p:nvPr/>
        </p:nvSpPr>
        <p:spPr bwMode="auto">
          <a:xfrm>
            <a:off x="609600" y="1447800"/>
            <a:ext cx="5105400" cy="1938992"/>
          </a:xfrm>
          <a:prstGeom prst="rect">
            <a:avLst/>
          </a:prstGeom>
          <a:noFill/>
          <a:ln w="9525" algn="ctr">
            <a:noFill/>
            <a:miter lim="800000"/>
            <a:headEnd/>
            <a:tailEnd/>
          </a:ln>
        </p:spPr>
        <p:txBody>
          <a:bodyPr wrap="square">
            <a:spAutoFit/>
          </a:bodyPr>
          <a:lstStyle/>
          <a:p>
            <a:pPr marL="350838" indent="-350838" algn="just">
              <a:buFontTx/>
              <a:buBlip>
                <a:blip r:embed="rId4"/>
              </a:buBlip>
            </a:pPr>
            <a:r>
              <a:rPr lang="en-US" sz="2000" b="0" dirty="0"/>
              <a:t>Daily Air Quality reported on website </a:t>
            </a:r>
          </a:p>
          <a:p>
            <a:pPr marL="350838" indent="-350838" algn="just">
              <a:buFontTx/>
              <a:buBlip>
                <a:blip r:embed="rId4"/>
              </a:buBlip>
            </a:pPr>
            <a:r>
              <a:rPr lang="en-US" sz="2000" b="0" dirty="0"/>
              <a:t>Continuous AQMS </a:t>
            </a:r>
          </a:p>
          <a:p>
            <a:pPr marL="350838" indent="-350838" algn="just">
              <a:buFontTx/>
              <a:buBlip>
                <a:blip r:embed="rId4"/>
              </a:buBlip>
            </a:pPr>
            <a:r>
              <a:rPr lang="en-US" sz="2000" b="0" dirty="0"/>
              <a:t>Plan and cause to execute health study</a:t>
            </a:r>
          </a:p>
          <a:p>
            <a:pPr marL="350838" indent="-350838" algn="just">
              <a:buFontTx/>
              <a:buBlip>
                <a:blip r:embed="rId4"/>
              </a:buBlip>
            </a:pPr>
            <a:r>
              <a:rPr lang="en-US" sz="2000" b="0" dirty="0"/>
              <a:t>Mobile Air Monitoring Van</a:t>
            </a:r>
          </a:p>
          <a:p>
            <a:pPr marL="350838" indent="-350838" algn="just">
              <a:buFontTx/>
              <a:buBlip>
                <a:blip r:embed="rId4"/>
              </a:buBlip>
            </a:pPr>
            <a:r>
              <a:rPr lang="en-US" sz="2000" b="0" dirty="0"/>
              <a:t>Collaborate with SAFAR</a:t>
            </a:r>
          </a:p>
        </p:txBody>
      </p:sp>
      <p:sp>
        <p:nvSpPr>
          <p:cNvPr id="10245" name="Rectangle 12"/>
          <p:cNvSpPr>
            <a:spLocks noChangeArrowheads="1"/>
          </p:cNvSpPr>
          <p:nvPr/>
        </p:nvSpPr>
        <p:spPr bwMode="auto">
          <a:xfrm>
            <a:off x="457200" y="3505200"/>
            <a:ext cx="2971800" cy="423862"/>
          </a:xfrm>
          <a:prstGeom prst="rect">
            <a:avLst/>
          </a:prstGeom>
          <a:noFill/>
          <a:ln w="9525" algn="ctr">
            <a:noFill/>
            <a:miter lim="800000"/>
            <a:headEnd/>
            <a:tailEnd/>
          </a:ln>
        </p:spPr>
        <p:txBody>
          <a:bodyPr anchor="ctr">
            <a:spAutoFit/>
          </a:bodyPr>
          <a:lstStyle/>
          <a:p>
            <a:pPr marL="396875" indent="-336550" algn="just">
              <a:lnSpc>
                <a:spcPct val="90000"/>
              </a:lnSpc>
              <a:spcBef>
                <a:spcPct val="35000"/>
              </a:spcBef>
              <a:buFontTx/>
              <a:buBlip>
                <a:blip r:embed="rId3"/>
              </a:buBlip>
            </a:pPr>
            <a:r>
              <a:rPr lang="en-US" sz="2400" b="0" dirty="0"/>
              <a:t>Water</a:t>
            </a:r>
          </a:p>
        </p:txBody>
      </p:sp>
      <p:sp>
        <p:nvSpPr>
          <p:cNvPr id="10246" name="Rectangle 13"/>
          <p:cNvSpPr>
            <a:spLocks noChangeArrowheads="1"/>
          </p:cNvSpPr>
          <p:nvPr/>
        </p:nvSpPr>
        <p:spPr bwMode="auto">
          <a:xfrm>
            <a:off x="533400" y="3962400"/>
            <a:ext cx="5041900" cy="2523768"/>
          </a:xfrm>
          <a:prstGeom prst="rect">
            <a:avLst/>
          </a:prstGeom>
          <a:noFill/>
          <a:ln w="9525" algn="ctr">
            <a:noFill/>
            <a:miter lim="800000"/>
            <a:headEnd/>
            <a:tailEnd/>
          </a:ln>
        </p:spPr>
        <p:txBody>
          <a:bodyPr wrap="square">
            <a:spAutoFit/>
          </a:bodyPr>
          <a:lstStyle/>
          <a:p>
            <a:pPr marL="350838" indent="-350838" algn="just">
              <a:lnSpc>
                <a:spcPct val="90000"/>
              </a:lnSpc>
              <a:spcBef>
                <a:spcPct val="35000"/>
              </a:spcBef>
            </a:pPr>
            <a:r>
              <a:rPr lang="en-US" sz="2000" b="0" dirty="0"/>
              <a:t>GEMS / MINARS</a:t>
            </a:r>
          </a:p>
          <a:p>
            <a:pPr marL="350838" indent="-350838" algn="just">
              <a:buFontTx/>
              <a:buBlip>
                <a:blip r:embed="rId4"/>
              </a:buBlip>
            </a:pPr>
            <a:r>
              <a:rPr lang="en-US" sz="2000" b="0" dirty="0"/>
              <a:t>Increase </a:t>
            </a:r>
          </a:p>
          <a:p>
            <a:pPr marL="350838" indent="-350838" algn="just">
              <a:buFontTx/>
              <a:buBlip>
                <a:blip r:embed="rId4"/>
              </a:buBlip>
            </a:pPr>
            <a:r>
              <a:rPr lang="en-US" sz="2000" b="0" dirty="0"/>
              <a:t>Private Sector/Educational Institutes</a:t>
            </a:r>
          </a:p>
          <a:p>
            <a:pPr marL="350838" indent="-350838" algn="just">
              <a:buFontTx/>
              <a:buBlip>
                <a:blip r:embed="rId4"/>
              </a:buBlip>
            </a:pPr>
            <a:r>
              <a:rPr lang="en-US" sz="2000" b="0" dirty="0"/>
              <a:t>QA QC</a:t>
            </a:r>
          </a:p>
          <a:p>
            <a:pPr marL="350838" indent="-350838" algn="just">
              <a:buFontTx/>
              <a:buBlip>
                <a:blip r:embed="rId4"/>
              </a:buBlip>
            </a:pPr>
            <a:r>
              <a:rPr lang="en-US" sz="2000" b="0" dirty="0"/>
              <a:t>Drinking water sources </a:t>
            </a:r>
          </a:p>
          <a:p>
            <a:pPr marL="350838" indent="-350838" algn="just">
              <a:buFontTx/>
              <a:buBlip>
                <a:blip r:embed="rId4"/>
              </a:buBlip>
            </a:pPr>
            <a:r>
              <a:rPr lang="en-US" sz="2000" b="0" dirty="0"/>
              <a:t>Ground water 		</a:t>
            </a:r>
          </a:p>
          <a:p>
            <a:pPr marL="350838" indent="-350838" algn="just">
              <a:buFontTx/>
              <a:buBlip>
                <a:blip r:embed="rId4"/>
              </a:buBlip>
            </a:pPr>
            <a:r>
              <a:rPr lang="en-US" sz="2000" b="0" dirty="0"/>
              <a:t>State Water Quality Reports</a:t>
            </a:r>
          </a:p>
          <a:p>
            <a:pPr marL="350838" indent="-350838" algn="just">
              <a:buFontTx/>
              <a:buBlip>
                <a:blip r:embed="rId4"/>
              </a:buBlip>
            </a:pPr>
            <a:r>
              <a:rPr lang="en-US" sz="2000" b="0" dirty="0"/>
              <a:t>Chair in University</a:t>
            </a:r>
          </a:p>
        </p:txBody>
      </p:sp>
      <p:pic>
        <p:nvPicPr>
          <p:cNvPr id="10247" name="Picture 17" descr="airpollution"/>
          <p:cNvPicPr>
            <a:picLocks noChangeAspect="1" noChangeArrowheads="1"/>
          </p:cNvPicPr>
          <p:nvPr/>
        </p:nvPicPr>
        <p:blipFill>
          <a:blip r:embed="rId5"/>
          <a:srcRect/>
          <a:stretch>
            <a:fillRect/>
          </a:stretch>
        </p:blipFill>
        <p:spPr bwMode="auto">
          <a:xfrm>
            <a:off x="5813509" y="76200"/>
            <a:ext cx="3330491" cy="3352800"/>
          </a:xfrm>
          <a:prstGeom prst="rect">
            <a:avLst/>
          </a:prstGeom>
          <a:noFill/>
          <a:ln w="9525">
            <a:noFill/>
            <a:miter lim="800000"/>
            <a:headEnd/>
            <a:tailEnd/>
          </a:ln>
        </p:spPr>
      </p:pic>
      <p:pic>
        <p:nvPicPr>
          <p:cNvPr id="10248" name="Picture 18" descr="airpollution1"/>
          <p:cNvPicPr>
            <a:picLocks noChangeAspect="1" noChangeArrowheads="1"/>
          </p:cNvPicPr>
          <p:nvPr/>
        </p:nvPicPr>
        <p:blipFill>
          <a:blip r:embed="rId6"/>
          <a:srcRect l="14966" t="28146"/>
          <a:stretch>
            <a:fillRect/>
          </a:stretch>
        </p:blipFill>
        <p:spPr bwMode="auto">
          <a:xfrm>
            <a:off x="5867400" y="3581399"/>
            <a:ext cx="3276600" cy="3200401"/>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3"/>
          <p:cNvSpPr>
            <a:spLocks noChangeArrowheads="1"/>
          </p:cNvSpPr>
          <p:nvPr/>
        </p:nvSpPr>
        <p:spPr bwMode="auto">
          <a:xfrm>
            <a:off x="304800" y="1066800"/>
            <a:ext cx="8382000" cy="5114925"/>
          </a:xfrm>
          <a:prstGeom prst="rect">
            <a:avLst/>
          </a:prstGeom>
          <a:noFill/>
          <a:ln w="9525" algn="ctr">
            <a:noFill/>
            <a:miter lim="800000"/>
            <a:headEnd/>
            <a:tailEnd/>
          </a:ln>
        </p:spPr>
        <p:txBody>
          <a:bodyPr anchor="ctr">
            <a:spAutoFit/>
          </a:bodyPr>
          <a:lstStyle/>
          <a:p>
            <a:pPr marL="396875" indent="-336550" algn="just">
              <a:lnSpc>
                <a:spcPct val="90000"/>
              </a:lnSpc>
              <a:spcBef>
                <a:spcPct val="35000"/>
              </a:spcBef>
              <a:buFontTx/>
              <a:buBlip>
                <a:blip r:embed="rId3"/>
              </a:buBlip>
            </a:pPr>
            <a:r>
              <a:rPr lang="en-US" sz="2400" b="0" dirty="0">
                <a:solidFill>
                  <a:srgbClr val="C00000"/>
                </a:solidFill>
              </a:rPr>
              <a:t>Re-engineering of internal setup (sector  specific divisions for pollution control implementation)</a:t>
            </a:r>
          </a:p>
          <a:p>
            <a:pPr marL="396875" indent="-336550" algn="just">
              <a:lnSpc>
                <a:spcPct val="90000"/>
              </a:lnSpc>
              <a:spcBef>
                <a:spcPct val="35000"/>
              </a:spcBef>
              <a:buFontTx/>
              <a:buBlip>
                <a:blip r:embed="rId3"/>
              </a:buBlip>
            </a:pPr>
            <a:r>
              <a:rPr lang="en-US" sz="2400" b="0" dirty="0"/>
              <a:t>Performance evaluation  of the Board</a:t>
            </a:r>
          </a:p>
          <a:p>
            <a:pPr marL="396875" indent="-336550" algn="just">
              <a:lnSpc>
                <a:spcPct val="90000"/>
              </a:lnSpc>
              <a:spcBef>
                <a:spcPct val="35000"/>
              </a:spcBef>
              <a:buFontTx/>
              <a:buBlip>
                <a:blip r:embed="rId3"/>
              </a:buBlip>
            </a:pPr>
            <a:r>
              <a:rPr lang="en-US" sz="2400" b="0" dirty="0">
                <a:solidFill>
                  <a:srgbClr val="C00000"/>
                </a:solidFill>
              </a:rPr>
              <a:t>Right-sizing of administration</a:t>
            </a:r>
          </a:p>
          <a:p>
            <a:pPr marL="396875" indent="-336550" algn="just">
              <a:lnSpc>
                <a:spcPct val="90000"/>
              </a:lnSpc>
              <a:spcBef>
                <a:spcPct val="35000"/>
              </a:spcBef>
              <a:buFontTx/>
              <a:buBlip>
                <a:blip r:embed="rId3"/>
              </a:buBlip>
            </a:pPr>
            <a:r>
              <a:rPr lang="en-US" sz="2400" b="0" dirty="0"/>
              <a:t>Development &amp; Implementation of Time Bound strategic action plan </a:t>
            </a:r>
          </a:p>
          <a:p>
            <a:pPr marL="396875" indent="-336550" algn="just">
              <a:lnSpc>
                <a:spcPct val="90000"/>
              </a:lnSpc>
              <a:spcBef>
                <a:spcPct val="35000"/>
              </a:spcBef>
              <a:buFontTx/>
              <a:buBlip>
                <a:blip r:embed="rId3"/>
              </a:buBlip>
            </a:pPr>
            <a:r>
              <a:rPr lang="en-US" sz="2400" b="0" dirty="0">
                <a:solidFill>
                  <a:srgbClr val="C00000"/>
                </a:solidFill>
              </a:rPr>
              <a:t>Rapid response to public complaints </a:t>
            </a:r>
          </a:p>
          <a:p>
            <a:pPr marL="396875" indent="-336550" algn="just">
              <a:lnSpc>
                <a:spcPct val="90000"/>
              </a:lnSpc>
              <a:spcBef>
                <a:spcPct val="35000"/>
              </a:spcBef>
              <a:buFontTx/>
              <a:buBlip>
                <a:blip r:embed="rId3"/>
              </a:buBlip>
            </a:pPr>
            <a:r>
              <a:rPr lang="en-US" sz="2400" b="0" dirty="0"/>
              <a:t>Creation of new post, recruitment and promotions</a:t>
            </a:r>
          </a:p>
          <a:p>
            <a:pPr marL="396875" indent="-336550" algn="just">
              <a:lnSpc>
                <a:spcPct val="90000"/>
              </a:lnSpc>
              <a:spcBef>
                <a:spcPct val="35000"/>
              </a:spcBef>
              <a:buFontTx/>
              <a:buBlip>
                <a:blip r:embed="rId3"/>
              </a:buBlip>
            </a:pPr>
            <a:r>
              <a:rPr lang="en-US" sz="2400" b="0" dirty="0">
                <a:solidFill>
                  <a:srgbClr val="C00000"/>
                </a:solidFill>
              </a:rPr>
              <a:t>Employees pension, medical attendance, education subsidy, canteen subsidy, housing etc. </a:t>
            </a:r>
          </a:p>
          <a:p>
            <a:pPr marL="396875" indent="-336550" algn="just">
              <a:lnSpc>
                <a:spcPct val="90000"/>
              </a:lnSpc>
              <a:spcBef>
                <a:spcPct val="35000"/>
              </a:spcBef>
              <a:buFontTx/>
              <a:buBlip>
                <a:blip r:embed="rId3"/>
              </a:buBlip>
            </a:pPr>
            <a:r>
              <a:rPr lang="en-US" sz="2400" b="0" dirty="0"/>
              <a:t>QIP: Study Leave, </a:t>
            </a:r>
          </a:p>
          <a:p>
            <a:pPr marL="396875" indent="-336550" algn="just">
              <a:lnSpc>
                <a:spcPct val="90000"/>
              </a:lnSpc>
              <a:spcBef>
                <a:spcPct val="35000"/>
              </a:spcBef>
              <a:buFontTx/>
              <a:buBlip>
                <a:blip r:embed="rId3"/>
              </a:buBlip>
            </a:pPr>
            <a:r>
              <a:rPr lang="en-US" sz="2400" b="0" dirty="0">
                <a:solidFill>
                  <a:srgbClr val="C00000"/>
                </a:solidFill>
              </a:rPr>
              <a:t>Sports &amp; Cultural Activities, </a:t>
            </a:r>
          </a:p>
        </p:txBody>
      </p:sp>
      <p:sp>
        <p:nvSpPr>
          <p:cNvPr id="12291" name="Rectangle 15"/>
          <p:cNvSpPr>
            <a:spLocks noChangeArrowheads="1"/>
          </p:cNvSpPr>
          <p:nvPr/>
        </p:nvSpPr>
        <p:spPr bwMode="auto">
          <a:xfrm>
            <a:off x="1524000" y="274638"/>
            <a:ext cx="6096000" cy="519112"/>
          </a:xfrm>
          <a:prstGeom prst="rect">
            <a:avLst/>
          </a:prstGeom>
          <a:noFill/>
          <a:ln w="9525" algn="ctr">
            <a:noFill/>
            <a:miter lim="800000"/>
            <a:headEnd/>
            <a:tailEnd/>
          </a:ln>
        </p:spPr>
        <p:txBody>
          <a:bodyPr anchor="ctr">
            <a:spAutoFit/>
          </a:bodyPr>
          <a:lstStyle/>
          <a:p>
            <a:pPr marL="396875" indent="-396875" algn="l"/>
            <a:r>
              <a:rPr lang="en-US" sz="2800" b="1" dirty="0">
                <a:solidFill>
                  <a:srgbClr val="0070C0"/>
                </a:solidFill>
              </a:rPr>
              <a:t>Institutional Capacity Building</a:t>
            </a:r>
            <a:endParaRPr lang="en-US" sz="2800" b="1" dirty="0">
              <a:solidFill>
                <a:srgbClr val="0070C0"/>
              </a:solidFill>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57200" y="228600"/>
            <a:ext cx="8229600" cy="801687"/>
          </a:xfrm>
          <a:noFill/>
          <a:ln>
            <a:miter lim="800000"/>
            <a:headEnd/>
            <a:tailEnd/>
          </a:ln>
        </p:spPr>
        <p:txBody>
          <a:bodyPr vert="horz" wrap="square" lIns="91440" tIns="45720" rIns="91440" bIns="45720" numCol="1" anchor="t" anchorCtr="0" compatLnSpc="1">
            <a:prstTxWarp prst="textNoShape">
              <a:avLst/>
            </a:prstTxWarp>
            <a:noAutofit/>
          </a:bodyPr>
          <a:lstStyle/>
          <a:p>
            <a:pPr algn="ctr"/>
            <a:r>
              <a:rPr lang="en-US" sz="2800" b="1" dirty="0">
                <a:solidFill>
                  <a:srgbClr val="0070C0"/>
                </a:solidFill>
              </a:rPr>
              <a:t>Proactive Initiatives for </a:t>
            </a:r>
            <a:br>
              <a:rPr lang="en-US" sz="2800" b="1" dirty="0">
                <a:solidFill>
                  <a:srgbClr val="0070C0"/>
                </a:solidFill>
              </a:rPr>
            </a:br>
            <a:r>
              <a:rPr lang="en-US" sz="2800" b="1" dirty="0">
                <a:solidFill>
                  <a:srgbClr val="0070C0"/>
                </a:solidFill>
              </a:rPr>
              <a:t>Protection of Environment  (PIPE)</a:t>
            </a:r>
          </a:p>
        </p:txBody>
      </p:sp>
      <p:sp>
        <p:nvSpPr>
          <p:cNvPr id="3" name="Content Placeholder 2"/>
          <p:cNvSpPr>
            <a:spLocks noGrp="1"/>
          </p:cNvSpPr>
          <p:nvPr>
            <p:ph sz="quarter" idx="1"/>
          </p:nvPr>
        </p:nvSpPr>
        <p:spPr>
          <a:xfrm>
            <a:off x="381000" y="1295400"/>
            <a:ext cx="8001000" cy="5410200"/>
          </a:xfrm>
        </p:spPr>
        <p:txBody>
          <a:bodyPr vert="horz" wrap="square" lIns="91440" tIns="45720" rIns="91440" bIns="45720" numCol="1" anchor="t" anchorCtr="0" compatLnSpc="1">
            <a:prstTxWarp prst="textNoShape">
              <a:avLst/>
            </a:prstTxWarp>
            <a:noAutofit/>
          </a:bodyPr>
          <a:lstStyle/>
          <a:p>
            <a:pPr marL="457200" indent="-457200">
              <a:buFont typeface="+mj-lt"/>
              <a:buAutoNum type="arabicPeriod"/>
              <a:defRPr/>
            </a:pPr>
            <a:r>
              <a:rPr lang="en-US" dirty="0"/>
              <a:t>Strategic Action Plan (SAP)</a:t>
            </a:r>
          </a:p>
          <a:p>
            <a:pPr marL="457200" indent="-457200">
              <a:buFont typeface="+mj-lt"/>
              <a:buAutoNum type="arabicPeriod"/>
              <a:defRPr/>
            </a:pPr>
            <a:r>
              <a:rPr lang="en-US" dirty="0">
                <a:solidFill>
                  <a:srgbClr val="C00000"/>
                </a:solidFill>
              </a:rPr>
              <a:t>Internal Capacity Building (ICB)</a:t>
            </a:r>
          </a:p>
          <a:p>
            <a:pPr marL="457200" indent="-457200">
              <a:buFont typeface="+mj-lt"/>
              <a:buAutoNum type="arabicPeriod"/>
              <a:defRPr/>
            </a:pPr>
            <a:r>
              <a:rPr lang="en-US" dirty="0"/>
              <a:t>Area Specific Action Plan</a:t>
            </a:r>
          </a:p>
          <a:p>
            <a:pPr marL="457200" indent="-457200">
              <a:buFont typeface="+mj-lt"/>
              <a:buAutoNum type="arabicPeriod"/>
              <a:defRPr/>
            </a:pPr>
            <a:r>
              <a:rPr lang="en-US" dirty="0">
                <a:solidFill>
                  <a:srgbClr val="C00000"/>
                </a:solidFill>
              </a:rPr>
              <a:t>Industry Specific Action</a:t>
            </a:r>
          </a:p>
          <a:p>
            <a:pPr marL="457200" indent="-457200">
              <a:buFont typeface="+mj-lt"/>
              <a:buAutoNum type="arabicPeriod"/>
              <a:defRPr/>
            </a:pPr>
            <a:r>
              <a:rPr lang="en-US" dirty="0"/>
              <a:t>Public Opinion Regarding </a:t>
            </a:r>
            <a:r>
              <a:rPr lang="en-US" dirty="0" err="1"/>
              <a:t>Deve</a:t>
            </a:r>
            <a:r>
              <a:rPr lang="en-US" dirty="0"/>
              <a:t>. of Infra. &amp; Core Industry </a:t>
            </a:r>
          </a:p>
          <a:p>
            <a:pPr marL="457200" indent="-457200">
              <a:buFont typeface="+mj-lt"/>
              <a:buAutoNum type="arabicPeriod"/>
              <a:defRPr/>
            </a:pPr>
            <a:r>
              <a:rPr lang="en-US" dirty="0">
                <a:solidFill>
                  <a:srgbClr val="C00000"/>
                </a:solidFill>
              </a:rPr>
              <a:t>Public Participation in Pollution Control Programs</a:t>
            </a:r>
            <a:endParaRPr lang="en-IN" dirty="0">
              <a:solidFill>
                <a:srgbClr val="C00000"/>
              </a:solidFill>
            </a:endParaRPr>
          </a:p>
          <a:p>
            <a:pPr marL="457200" indent="-457200">
              <a:buFont typeface="+mj-lt"/>
              <a:buAutoNum type="arabicPeriod"/>
              <a:defRPr/>
            </a:pPr>
            <a:r>
              <a:rPr lang="en-US" dirty="0"/>
              <a:t>Environmental Improvement at Religious Places</a:t>
            </a:r>
          </a:p>
          <a:p>
            <a:pPr marL="457200" indent="-457200">
              <a:buFont typeface="+mj-lt"/>
              <a:buAutoNum type="arabicPeriod"/>
              <a:defRPr/>
            </a:pPr>
            <a:r>
              <a:rPr lang="en-US" dirty="0">
                <a:solidFill>
                  <a:srgbClr val="C00000"/>
                </a:solidFill>
              </a:rPr>
              <a:t>Pollution  Assessment and Monitoring of Coastal Water</a:t>
            </a:r>
          </a:p>
          <a:p>
            <a:pPr marL="457200" indent="-457200">
              <a:buFont typeface="+mj-lt"/>
              <a:buAutoNum type="arabicPeriod"/>
              <a:defRPr/>
            </a:pPr>
            <a:r>
              <a:rPr lang="en-US" dirty="0"/>
              <a:t>Strengthening of Air Quality Monitoring Network</a:t>
            </a:r>
          </a:p>
          <a:p>
            <a:pPr marL="457200" indent="-457200">
              <a:buFont typeface="+mj-lt"/>
              <a:buAutoNum type="arabicPeriod"/>
              <a:defRPr/>
            </a:pPr>
            <a:r>
              <a:rPr lang="en-US" dirty="0"/>
              <a:t> </a:t>
            </a:r>
            <a:r>
              <a:rPr lang="en-US" dirty="0">
                <a:solidFill>
                  <a:srgbClr val="C00000"/>
                </a:solidFill>
              </a:rPr>
              <a:t>Health Studies (e.g. Incidence of Asthma)</a:t>
            </a:r>
          </a:p>
          <a:p>
            <a:pPr marL="457200" indent="-457200">
              <a:buFont typeface="+mj-lt"/>
              <a:buAutoNum type="arabicPeriod"/>
              <a:defRPr/>
            </a:pPr>
            <a:endParaRPr lang="en-US" dirty="0"/>
          </a:p>
          <a:p>
            <a:pPr marL="457200" indent="-457200">
              <a:lnSpc>
                <a:spcPct val="80000"/>
              </a:lnSpc>
              <a:buNone/>
              <a:defRPr/>
            </a:pPr>
            <a:r>
              <a:rPr lang="en-US" dirty="0"/>
              <a:t>			</a:t>
            </a:r>
          </a:p>
          <a:p>
            <a:pPr marL="457200" indent="-457200">
              <a:defRPr/>
            </a:pPr>
            <a:endParaRPr lang="en-US" dirty="0"/>
          </a:p>
          <a:p>
            <a:pPr marL="457200" indent="-457200">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457200" y="228600"/>
            <a:ext cx="7467600" cy="563562"/>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0070C0"/>
                </a:solidFill>
              </a:rPr>
              <a:t>PIPE</a:t>
            </a:r>
          </a:p>
        </p:txBody>
      </p:sp>
      <p:sp>
        <p:nvSpPr>
          <p:cNvPr id="32771" name="Content Placeholder 2"/>
          <p:cNvSpPr>
            <a:spLocks noGrp="1"/>
          </p:cNvSpPr>
          <p:nvPr>
            <p:ph sz="quarter" idx="1"/>
          </p:nvPr>
        </p:nvSpPr>
        <p:spPr bwMode="auto">
          <a:xfrm>
            <a:off x="381000" y="762000"/>
            <a:ext cx="8229600" cy="5638800"/>
          </a:xfrm>
        </p:spPr>
        <p:txBody>
          <a:bodyPr vert="horz" wrap="square" lIns="91440" tIns="45720" rIns="91440" bIns="45720" numCol="1" anchor="t" anchorCtr="0" compatLnSpc="1">
            <a:prstTxWarp prst="textNoShape">
              <a:avLst/>
            </a:prstTxWarp>
            <a:noAutofit/>
          </a:bodyPr>
          <a:lstStyle/>
          <a:p>
            <a:pPr marL="457200" indent="-457200">
              <a:buFont typeface="+mj-lt"/>
              <a:buAutoNum type="arabicPeriod" startAt="11"/>
              <a:defRPr/>
            </a:pPr>
            <a:r>
              <a:rPr lang="en-US" dirty="0"/>
              <a:t>Rejuvenation of NGC Activities</a:t>
            </a:r>
          </a:p>
          <a:p>
            <a:pPr marL="457200" indent="-457200">
              <a:buFont typeface="+mj-lt"/>
              <a:buAutoNum type="arabicPeriod" startAt="11"/>
              <a:defRPr/>
            </a:pPr>
            <a:r>
              <a:rPr lang="en-US" dirty="0">
                <a:solidFill>
                  <a:srgbClr val="C00000"/>
                </a:solidFill>
              </a:rPr>
              <a:t>Green Budget</a:t>
            </a:r>
          </a:p>
          <a:p>
            <a:pPr marL="457200" indent="-457200">
              <a:buFont typeface="+mj-lt"/>
              <a:buAutoNum type="arabicPeriod" startAt="11"/>
              <a:defRPr/>
            </a:pPr>
            <a:r>
              <a:rPr lang="en-US" dirty="0"/>
              <a:t>Environmental  Technology Promotion and Financing Corporation (ETPFC)</a:t>
            </a:r>
          </a:p>
          <a:p>
            <a:pPr marL="457200" indent="-457200">
              <a:buFont typeface="+mj-lt"/>
              <a:buAutoNum type="arabicPeriod" startAt="11"/>
              <a:defRPr/>
            </a:pPr>
            <a:r>
              <a:rPr lang="en-US" dirty="0">
                <a:solidFill>
                  <a:srgbClr val="C00000"/>
                </a:solidFill>
              </a:rPr>
              <a:t>Environmentally Biased Program for Woman  and Children</a:t>
            </a:r>
          </a:p>
          <a:p>
            <a:pPr marL="457200" indent="-457200">
              <a:buFont typeface="+mj-lt"/>
              <a:buAutoNum type="arabicPeriod" startAt="11"/>
              <a:defRPr/>
            </a:pPr>
            <a:r>
              <a:rPr lang="en-US" dirty="0"/>
              <a:t>Mobilization of Million Young People for Protection of Environment</a:t>
            </a:r>
          </a:p>
          <a:p>
            <a:pPr marL="457200" indent="-457200">
              <a:buFont typeface="+mj-lt"/>
              <a:buAutoNum type="arabicPeriod" startAt="11"/>
              <a:defRPr/>
            </a:pPr>
            <a:r>
              <a:rPr lang="en-US" dirty="0">
                <a:solidFill>
                  <a:srgbClr val="C00000"/>
                </a:solidFill>
              </a:rPr>
              <a:t>Mobilization of Million Young People for Protection of Environment</a:t>
            </a:r>
          </a:p>
          <a:p>
            <a:pPr marL="457200" indent="-457200">
              <a:buFont typeface="+mj-lt"/>
              <a:buAutoNum type="arabicPeriod" startAt="11"/>
              <a:defRPr/>
            </a:pPr>
            <a:r>
              <a:rPr lang="en-US" dirty="0"/>
              <a:t>Disaster Management Centre</a:t>
            </a:r>
          </a:p>
          <a:p>
            <a:pPr marL="457200" indent="-457200">
              <a:buFont typeface="+mj-lt"/>
              <a:buAutoNum type="arabicPeriod" startAt="11"/>
              <a:defRPr/>
            </a:pPr>
            <a:r>
              <a:rPr lang="en-US" dirty="0">
                <a:solidFill>
                  <a:srgbClr val="C00000"/>
                </a:solidFill>
              </a:rPr>
              <a:t>Coastal Zone Management </a:t>
            </a:r>
          </a:p>
          <a:p>
            <a:pPr marL="457200" indent="-457200">
              <a:buFont typeface="+mj-lt"/>
              <a:buAutoNum type="arabicPeriod" startAt="11"/>
              <a:defRPr/>
            </a:pPr>
            <a:r>
              <a:rPr lang="en-US" dirty="0"/>
              <a:t>Climate Change and Global Warming</a:t>
            </a:r>
          </a:p>
          <a:p>
            <a:pPr marL="457200" indent="-457200">
              <a:buFont typeface="+mj-lt"/>
              <a:buAutoNum type="arabicPeriod" startAt="11"/>
              <a:defRPr/>
            </a:pPr>
            <a:endParaRPr lang="en-US" dirty="0"/>
          </a:p>
          <a:p>
            <a:pPr marL="457200" indent="-457200">
              <a:buFont typeface="+mj-lt"/>
              <a:buAutoNum type="arabicPeriod" startAt="11"/>
              <a:defRPr/>
            </a:pPr>
            <a:endParaRPr lang="en-US" dirty="0"/>
          </a:p>
          <a:p>
            <a:pPr marL="457200" indent="-457200">
              <a:buFont typeface="+mj-lt"/>
              <a:buAutoNum type="arabicPeriod" startAt="11"/>
              <a:defRPr/>
            </a:pPr>
            <a:endParaRPr lang="en-US" dirty="0"/>
          </a:p>
          <a:p>
            <a:pPr marL="457200" indent="-457200">
              <a:buFont typeface="+mj-lt"/>
              <a:buAutoNum type="arabicPeriod" startAt="11"/>
              <a:defRPr/>
            </a:pPr>
            <a:endParaRPr lang="en-US" dirty="0"/>
          </a:p>
          <a:p>
            <a:pPr marL="457200" indent="-457200">
              <a:buFont typeface="+mj-lt"/>
              <a:buAutoNum type="arabicPeriod" startAt="11"/>
              <a:defRPr/>
            </a:pPr>
            <a:endParaRPr lang="en-US" dirty="0"/>
          </a:p>
          <a:p>
            <a:pPr marL="457200" indent="-457200">
              <a:buFont typeface="+mj-lt"/>
              <a:buAutoNum type="arabicPeriod" startAt="11"/>
              <a:defRPr/>
            </a:pPr>
            <a:r>
              <a:rPr lang="en-US"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523220"/>
          </a:xfrm>
          <a:noFill/>
          <a:ln w="9525" algn="ctr">
            <a:noFill/>
            <a:miter lim="800000"/>
            <a:headEnd/>
            <a:tailEnd/>
          </a:ln>
        </p:spPr>
        <p:txBody>
          <a:bodyPr anchor="ctr">
            <a:spAutoFit/>
          </a:bodyPr>
          <a:lstStyle/>
          <a:p>
            <a:pPr marL="396875" indent="-396875"/>
            <a:r>
              <a:rPr lang="en-US" sz="2800" b="1" dirty="0">
                <a:solidFill>
                  <a:srgbClr val="0070C0"/>
                </a:solidFill>
                <a:latin typeface="+mn-lt"/>
                <a:ea typeface="+mn-ea"/>
                <a:cs typeface="+mn-cs"/>
              </a:rPr>
              <a:t>AGENDA 2016 – 2021</a:t>
            </a:r>
          </a:p>
        </p:txBody>
      </p:sp>
      <p:graphicFrame>
        <p:nvGraphicFramePr>
          <p:cNvPr id="145488" name="Group 80"/>
          <p:cNvGraphicFramePr>
            <a:graphicFrameLocks noGrp="1"/>
          </p:cNvGraphicFramePr>
          <p:nvPr>
            <p:ph type="tbl" idx="1"/>
          </p:nvPr>
        </p:nvGraphicFramePr>
        <p:xfrm>
          <a:off x="457200" y="1143000"/>
          <a:ext cx="7924800" cy="4687088"/>
        </p:xfrm>
        <a:graphic>
          <a:graphicData uri="http://schemas.openxmlformats.org/drawingml/2006/table">
            <a:tbl>
              <a:tblPr/>
              <a:tblGrid>
                <a:gridCol w="2572558">
                  <a:extLst>
                    <a:ext uri="{9D8B030D-6E8A-4147-A177-3AD203B41FA5}">
                      <a16:colId xmlns:a16="http://schemas.microsoft.com/office/drawing/2014/main" val="20000"/>
                    </a:ext>
                  </a:extLst>
                </a:gridCol>
                <a:gridCol w="5352242">
                  <a:extLst>
                    <a:ext uri="{9D8B030D-6E8A-4147-A177-3AD203B41FA5}">
                      <a16:colId xmlns:a16="http://schemas.microsoft.com/office/drawing/2014/main" val="20001"/>
                    </a:ext>
                  </a:extLst>
                </a:gridCol>
              </a:tblGrid>
              <a:tr h="12530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Arial" charset="0"/>
                          <a:cs typeface="Times New Roman" pitchFamily="18" charset="0"/>
                        </a:rPr>
                        <a:t>Common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Arial" charset="0"/>
                          <a:cs typeface="Times New Roman" pitchFamily="18" charset="0"/>
                        </a:rPr>
                        <a:t>Infrastructure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Arial" charset="0"/>
                          <a:cs typeface="Times New Roman" pitchFamily="18" charset="0"/>
                        </a:rPr>
                        <a:t>for environment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Arial" charset="0"/>
                          <a:cs typeface="Times New Roman" pitchFamily="18" charset="0"/>
                        </a:rPr>
                        <a:t>protection</a:t>
                      </a:r>
                      <a:endParaRPr kumimoji="0" lang="en-US" sz="2000" b="1" i="0" u="none" strike="noStrike" cap="none" normalizeH="0" baseline="0" dirty="0">
                        <a:ln>
                          <a:noFill/>
                        </a:ln>
                        <a:solidFill>
                          <a:srgbClr val="C00000"/>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a:ln>
                            <a:noFill/>
                          </a:ln>
                          <a:solidFill>
                            <a:schemeClr val="tx1"/>
                          </a:solidFill>
                          <a:effectLst/>
                          <a:latin typeface="Arial" charset="0"/>
                          <a:cs typeface="Times New Roman" pitchFamily="18" charset="0"/>
                        </a:rPr>
                        <a:t>Setting up SPV to facilitate PPP</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a:ln>
                            <a:noFill/>
                          </a:ln>
                          <a:solidFill>
                            <a:schemeClr val="tx1"/>
                          </a:solidFill>
                          <a:effectLst/>
                          <a:latin typeface="Arial" charset="0"/>
                          <a:cs typeface="Times New Roman" pitchFamily="18" charset="0"/>
                        </a:rPr>
                        <a:t>Promotion of CETP. CHWTSDF, CFBMW, MSW, Plastics, E Waste, C&amp;D Waste, </a:t>
                      </a: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30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a:ln>
                            <a:noFill/>
                          </a:ln>
                          <a:solidFill>
                            <a:srgbClr val="C00000"/>
                          </a:solidFill>
                          <a:effectLst/>
                          <a:latin typeface="Arial" charset="0"/>
                          <a:ea typeface="+mn-ea"/>
                          <a:cs typeface="Times New Roman" pitchFamily="18" charset="0"/>
                        </a:rPr>
                        <a:t>Specific actions for pollution  control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a:ln>
                            <a:noFill/>
                          </a:ln>
                          <a:solidFill>
                            <a:schemeClr val="tx1"/>
                          </a:solidFill>
                          <a:effectLst/>
                          <a:latin typeface="Arial" charset="0"/>
                          <a:cs typeface="Times New Roman" pitchFamily="18" charset="0"/>
                        </a:rPr>
                        <a:t>Implementation of action plans for P&amp;CP</a:t>
                      </a:r>
                    </a:p>
                    <a:p>
                      <a:pPr marL="342900" marR="0" lvl="0" indent="-342900" algn="just"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err="1">
                          <a:ln>
                            <a:noFill/>
                          </a:ln>
                          <a:solidFill>
                            <a:schemeClr val="tx1"/>
                          </a:solidFill>
                          <a:effectLst/>
                          <a:latin typeface="Arial" charset="0"/>
                          <a:cs typeface="Times New Roman" pitchFamily="18" charset="0"/>
                        </a:rPr>
                        <a:t>Sectoral</a:t>
                      </a:r>
                      <a:r>
                        <a:rPr kumimoji="0" lang="en-US" sz="2000" b="0" i="0" u="none" strike="noStrike" cap="none" normalizeH="0" baseline="0" dirty="0">
                          <a:ln>
                            <a:noFill/>
                          </a:ln>
                          <a:solidFill>
                            <a:schemeClr val="tx1"/>
                          </a:solidFill>
                          <a:effectLst/>
                          <a:latin typeface="Arial" charset="0"/>
                          <a:cs typeface="Times New Roman" pitchFamily="18" charset="0"/>
                        </a:rPr>
                        <a:t> initiatives: sponge iron, induction furnace,  mining, pesticides, power plants,  distilleries, STPs for ULBs etc. </a:t>
                      </a: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65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a:ln>
                            <a:noFill/>
                          </a:ln>
                          <a:solidFill>
                            <a:srgbClr val="C00000"/>
                          </a:solidFill>
                          <a:effectLst/>
                          <a:latin typeface="Arial" charset="0"/>
                          <a:ea typeface="+mn-ea"/>
                          <a:cs typeface="Times New Roman" pitchFamily="18" charset="0"/>
                        </a:rPr>
                        <a:t>Environmental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a:ln>
                            <a:noFill/>
                          </a:ln>
                          <a:solidFill>
                            <a:srgbClr val="C00000"/>
                          </a:solidFill>
                          <a:effectLst/>
                          <a:latin typeface="Arial" charset="0"/>
                          <a:ea typeface="+mn-ea"/>
                          <a:cs typeface="Times New Roman" pitchFamily="18" charset="0"/>
                        </a:rPr>
                        <a:t>Surveillance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a:ln>
                            <a:noFill/>
                          </a:ln>
                          <a:solidFill>
                            <a:srgbClr val="C00000"/>
                          </a:solidFill>
                          <a:effectLst/>
                          <a:latin typeface="Arial" charset="0"/>
                          <a:ea typeface="+mn-ea"/>
                          <a:cs typeface="Times New Roman" pitchFamily="18" charset="0"/>
                        </a:rPr>
                        <a:t>and monitoring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a:ln>
                            <a:noFill/>
                          </a:ln>
                          <a:solidFill>
                            <a:schemeClr val="tx1"/>
                          </a:solidFill>
                          <a:effectLst/>
                          <a:latin typeface="Arial" charset="0"/>
                          <a:cs typeface="Times New Roman" pitchFamily="18" charset="0"/>
                        </a:rPr>
                        <a:t>Setting up of additional air  and water (surface and GW) monitoring stations </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a:ln>
                            <a:noFill/>
                          </a:ln>
                          <a:solidFill>
                            <a:schemeClr val="tx1"/>
                          </a:solidFill>
                          <a:effectLst/>
                          <a:latin typeface="Arial" charset="0"/>
                          <a:cs typeface="Times New Roman" pitchFamily="18" charset="0"/>
                        </a:rPr>
                        <a:t>Environmental surveillance and monitoring </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a:ln>
                            <a:noFill/>
                          </a:ln>
                          <a:solidFill>
                            <a:schemeClr val="tx1"/>
                          </a:solidFill>
                          <a:effectLst/>
                          <a:latin typeface="Arial" charset="0"/>
                          <a:cs typeface="Times New Roman" pitchFamily="18" charset="0"/>
                        </a:rPr>
                        <a:t>Impact studies  and R&amp;D promotion</a:t>
                      </a:r>
                    </a:p>
                    <a:p>
                      <a:pPr marL="342900" marR="0" lvl="0" indent="-34290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a:ln>
                            <a:noFill/>
                          </a:ln>
                          <a:solidFill>
                            <a:schemeClr val="tx1"/>
                          </a:solidFill>
                          <a:effectLst/>
                          <a:latin typeface="Arial" charset="0"/>
                          <a:cs typeface="Times New Roman" pitchFamily="18" charset="0"/>
                        </a:rPr>
                        <a:t>Web based real time availability of industrial emission data</a:t>
                      </a: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51" name="Group 47"/>
          <p:cNvGraphicFramePr>
            <a:graphicFrameLocks noGrp="1"/>
          </p:cNvGraphicFramePr>
          <p:nvPr>
            <p:ph type="tbl" idx="1"/>
          </p:nvPr>
        </p:nvGraphicFramePr>
        <p:xfrm>
          <a:off x="381000" y="792480"/>
          <a:ext cx="8229600" cy="5151120"/>
        </p:xfrm>
        <a:graphic>
          <a:graphicData uri="http://schemas.openxmlformats.org/drawingml/2006/table">
            <a:tbl>
              <a:tblPr/>
              <a:tblGrid>
                <a:gridCol w="2330506">
                  <a:extLst>
                    <a:ext uri="{9D8B030D-6E8A-4147-A177-3AD203B41FA5}">
                      <a16:colId xmlns:a16="http://schemas.microsoft.com/office/drawing/2014/main" val="20000"/>
                    </a:ext>
                  </a:extLst>
                </a:gridCol>
                <a:gridCol w="5899094">
                  <a:extLst>
                    <a:ext uri="{9D8B030D-6E8A-4147-A177-3AD203B41FA5}">
                      <a16:colId xmlns:a16="http://schemas.microsoft.com/office/drawing/2014/main" val="20001"/>
                    </a:ext>
                  </a:extLst>
                </a:gridCol>
              </a:tblGrid>
              <a:tr h="990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Arial" charset="0"/>
                          <a:cs typeface="Times New Roman" pitchFamily="18" charset="0"/>
                        </a:rPr>
                        <a:t>Internal capacity building </a:t>
                      </a:r>
                      <a:endParaRPr kumimoji="0" lang="en-US" sz="2000" b="1" i="0" u="none" strike="noStrike" cap="none" normalizeH="0" baseline="0" dirty="0">
                        <a:ln>
                          <a:noFill/>
                        </a:ln>
                        <a:solidFill>
                          <a:srgbClr val="C00000"/>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00050" marR="0" lvl="0" indent="-400050" algn="just"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a:ln>
                            <a:noFill/>
                          </a:ln>
                          <a:solidFill>
                            <a:schemeClr val="tx1"/>
                          </a:solidFill>
                          <a:effectLst/>
                          <a:latin typeface="Arial" charset="0"/>
                          <a:cs typeface="Times New Roman" pitchFamily="18" charset="0"/>
                        </a:rPr>
                        <a:t>Automation</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400050" marR="0" lvl="0" indent="-40005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a:ln>
                            <a:noFill/>
                          </a:ln>
                          <a:solidFill>
                            <a:schemeClr val="tx1"/>
                          </a:solidFill>
                          <a:effectLst/>
                          <a:latin typeface="Arial" charset="0"/>
                          <a:cs typeface="Times New Roman" pitchFamily="18" charset="0"/>
                        </a:rPr>
                        <a:t>Establishment of new  Offices /Labs</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400050" marR="0" lvl="0" indent="-40005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a:ln>
                            <a:noFill/>
                          </a:ln>
                          <a:solidFill>
                            <a:schemeClr val="tx1"/>
                          </a:solidFill>
                          <a:effectLst/>
                          <a:latin typeface="Arial" charset="0"/>
                          <a:cs typeface="Times New Roman" pitchFamily="18" charset="0"/>
                        </a:rPr>
                        <a:t>Strengthening of infrastructure laboratories for HAP, VOC and calibration of instruments.</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400050" marR="0" lvl="0" indent="-40005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a:ln>
                            <a:noFill/>
                          </a:ln>
                          <a:solidFill>
                            <a:schemeClr val="tx1"/>
                          </a:solidFill>
                          <a:effectLst/>
                          <a:latin typeface="Arial" charset="0"/>
                          <a:cs typeface="Times New Roman" pitchFamily="18" charset="0"/>
                        </a:rPr>
                        <a:t>Training and improvement in service conditions of employees</a:t>
                      </a: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0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a:ln>
                            <a:noFill/>
                          </a:ln>
                          <a:solidFill>
                            <a:srgbClr val="C00000"/>
                          </a:solidFill>
                          <a:effectLst/>
                          <a:latin typeface="Arial" charset="0"/>
                          <a:ea typeface="+mn-ea"/>
                          <a:cs typeface="Times New Roman" pitchFamily="18" charset="0"/>
                        </a:rPr>
                        <a:t>Public awareness and action centre (PAAC)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a:ln>
                            <a:noFill/>
                          </a:ln>
                          <a:solidFill>
                            <a:schemeClr val="tx1"/>
                          </a:solidFill>
                          <a:effectLst/>
                          <a:latin typeface="Arial" charset="0"/>
                          <a:cs typeface="Times New Roman" pitchFamily="18" charset="0"/>
                        </a:rPr>
                        <a:t>Environmental information kiosk</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a:ln>
                            <a:noFill/>
                          </a:ln>
                          <a:solidFill>
                            <a:schemeClr val="tx1"/>
                          </a:solidFill>
                          <a:effectLst/>
                          <a:latin typeface="Arial" charset="0"/>
                          <a:cs typeface="Times New Roman" pitchFamily="18" charset="0"/>
                        </a:rPr>
                        <a:t>Web based dissemination of information</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a:ln>
                            <a:noFill/>
                          </a:ln>
                          <a:solidFill>
                            <a:schemeClr val="tx1"/>
                          </a:solidFill>
                          <a:effectLst/>
                          <a:latin typeface="Arial" charset="0"/>
                          <a:cs typeface="Times New Roman" pitchFamily="18" charset="0"/>
                        </a:rPr>
                        <a:t>Pollution awareness and assistance centre</a:t>
                      </a: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a:ln>
                            <a:noFill/>
                          </a:ln>
                          <a:solidFill>
                            <a:schemeClr val="tx1"/>
                          </a:solidFill>
                          <a:effectLst/>
                          <a:latin typeface="Arial" charset="0"/>
                          <a:cs typeface="Times New Roman" pitchFamily="18" charset="0"/>
                        </a:rPr>
                        <a:t>Campaign through media</a:t>
                      </a: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19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a:ln>
                            <a:noFill/>
                          </a:ln>
                          <a:solidFill>
                            <a:srgbClr val="C00000"/>
                          </a:solidFill>
                          <a:effectLst/>
                          <a:latin typeface="Arial" charset="0"/>
                          <a:ea typeface="+mn-ea"/>
                          <a:cs typeface="Times New Roman" pitchFamily="18" charset="0"/>
                        </a:rPr>
                        <a:t>Special Projects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a:ln>
                            <a:noFill/>
                          </a:ln>
                          <a:solidFill>
                            <a:schemeClr val="tx1"/>
                          </a:solidFill>
                          <a:effectLst/>
                          <a:latin typeface="Arial" charset="0"/>
                          <a:cs typeface="Times New Roman" pitchFamily="18" charset="0"/>
                        </a:rPr>
                        <a:t>Environmental improvement at religious places</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a:ln>
                            <a:noFill/>
                          </a:ln>
                          <a:solidFill>
                            <a:schemeClr val="tx1"/>
                          </a:solidFill>
                          <a:effectLst/>
                          <a:latin typeface="Arial" charset="0"/>
                          <a:cs typeface="Times New Roman" pitchFamily="18" charset="0"/>
                        </a:rPr>
                        <a:t>Finger print analysis and data base for hazardous waste.</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a:ln>
                            <a:noFill/>
                          </a:ln>
                          <a:solidFill>
                            <a:schemeClr val="tx1"/>
                          </a:solidFill>
                          <a:effectLst/>
                          <a:latin typeface="Arial" charset="0"/>
                          <a:cs typeface="Times New Roman" pitchFamily="18" charset="0"/>
                        </a:rPr>
                        <a:t>Strengthening emergency response centre for chemical accidents.  Demonstration projects for MSW, BMW etc.</a:t>
                      </a: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 name="Rectangle 2"/>
          <p:cNvSpPr>
            <a:spLocks noGrp="1" noChangeArrowheads="1"/>
          </p:cNvSpPr>
          <p:nvPr>
            <p:ph type="title"/>
          </p:nvPr>
        </p:nvSpPr>
        <p:spPr bwMode="auto">
          <a:xfrm>
            <a:off x="457200" y="152400"/>
            <a:ext cx="8229600" cy="523220"/>
          </a:xfrm>
          <a:noFill/>
          <a:ln w="9525" algn="ctr">
            <a:noFill/>
            <a:miter lim="800000"/>
            <a:headEnd/>
            <a:tailEnd/>
          </a:ln>
        </p:spPr>
        <p:txBody>
          <a:bodyPr vert="horz" anchor="ctr">
            <a:spAutoFit/>
          </a:bodyPr>
          <a:lstStyle/>
          <a:p>
            <a:pPr marL="396875" indent="-396875"/>
            <a:r>
              <a:rPr lang="en-US" sz="2800" b="1" dirty="0">
                <a:solidFill>
                  <a:srgbClr val="0070C0"/>
                </a:solidFill>
                <a:latin typeface="+mn-lt"/>
                <a:ea typeface="+mn-ea"/>
                <a:cs typeface="+mn-cs"/>
              </a:rPr>
              <a:t>AGENDA 2016 – 2021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7200" y="2971800"/>
            <a:ext cx="8229600" cy="1173162"/>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eaLnBrk="1" hangingPunct="1"/>
            <a:r>
              <a:rPr lang="en-US" b="1" dirty="0">
                <a:solidFill>
                  <a:srgbClr val="0070C0"/>
                </a:solidFill>
              </a:rPr>
              <a:t>Thanks very much</a:t>
            </a:r>
            <a:br>
              <a:rPr lang="en-US" dirty="0">
                <a:solidFill>
                  <a:schemeClr val="tx1"/>
                </a:solidFill>
              </a:rPr>
            </a:br>
            <a:br>
              <a:rPr lang="en-US" dirty="0">
                <a:solidFill>
                  <a:schemeClr val="tx1"/>
                </a:solidFill>
              </a:rPr>
            </a:br>
            <a:r>
              <a:rPr lang="en-US" sz="2400" dirty="0">
                <a:solidFill>
                  <a:schemeClr val="tx1"/>
                </a:solidFill>
              </a:rPr>
              <a:t>e mail: </a:t>
            </a:r>
            <a:r>
              <a:rPr lang="en-US" sz="2400" b="1" dirty="0">
                <a:solidFill>
                  <a:schemeClr val="tx1"/>
                </a:solidFill>
                <a:hlinkClick r:id="rId2"/>
              </a:rPr>
              <a:t>dbboralkar@gmail.com</a:t>
            </a:r>
            <a:r>
              <a:rPr lang="en-US" sz="2400" dirty="0">
                <a:solidFill>
                  <a:schemeClr val="tx1"/>
                </a:solidFill>
              </a:rPr>
              <a:t>	</a:t>
            </a:r>
            <a:br>
              <a:rPr lang="en-US" sz="2400" dirty="0">
                <a:solidFill>
                  <a:schemeClr val="tx1"/>
                </a:solidFill>
              </a:rPr>
            </a:br>
            <a:r>
              <a:rPr lang="en-US" sz="2400" dirty="0">
                <a:solidFill>
                  <a:schemeClr val="tx1"/>
                </a:solidFill>
              </a:rPr>
              <a:t>Website: www.boralkar.com</a:t>
            </a:r>
            <a:br>
              <a:rPr lang="en-US" dirty="0">
                <a:solidFill>
                  <a:schemeClr val="tx1"/>
                </a:solidFill>
              </a:rPr>
            </a:br>
            <a:br>
              <a:rPr lang="en-US" dirty="0">
                <a:solidFill>
                  <a:schemeClr val="tx1"/>
                </a:solidFill>
              </a:rPr>
            </a:br>
            <a:endParaRPr lang="en-US" dirty="0">
              <a:solidFill>
                <a:schemeClr val="tx1"/>
              </a:solidFill>
            </a:endParaRPr>
          </a:p>
        </p:txBody>
      </p:sp>
      <p:pic>
        <p:nvPicPr>
          <p:cNvPr id="21507" name="Content Placeholder 4"/>
          <p:cNvPicPr>
            <a:picLocks noGrp="1"/>
          </p:cNvPicPr>
          <p:nvPr>
            <p:ph sz="quarter" idx="1"/>
          </p:nvPr>
        </p:nvPicPr>
        <p:blipFill>
          <a:blip r:embed="rId3" cstate="print"/>
          <a:stretch>
            <a:fillRect/>
          </a:stretch>
        </p:blipFill>
        <p:spPr bwMode="auto">
          <a:xfrm>
            <a:off x="3200400" y="4724400"/>
            <a:ext cx="2590800" cy="1676400"/>
          </a:xfrm>
          <a:noFill/>
          <a:ln>
            <a:miter lim="800000"/>
            <a:headEnd/>
            <a:tailEnd/>
          </a:ln>
        </p:spPr>
      </p:pic>
      <p:pic>
        <p:nvPicPr>
          <p:cNvPr id="14338" name="Picture 2" descr="http://www.vizagport.com/img/SwachhBharatLogo.png"/>
          <p:cNvPicPr>
            <a:picLocks noChangeAspect="1" noChangeArrowheads="1"/>
          </p:cNvPicPr>
          <p:nvPr/>
        </p:nvPicPr>
        <p:blipFill>
          <a:blip r:embed="rId4" cstate="print"/>
          <a:srcRect/>
          <a:stretch>
            <a:fillRect/>
          </a:stretch>
        </p:blipFill>
        <p:spPr bwMode="auto">
          <a:xfrm>
            <a:off x="3505200" y="1219200"/>
            <a:ext cx="3340340"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3000" fill="hold"/>
                                        <p:tgtEl>
                                          <p:spTgt spid="14338"/>
                                        </p:tgtEl>
                                        <p:attrNameLst>
                                          <p:attrName>ppt_x</p:attrName>
                                        </p:attrNameLst>
                                      </p:cBhvr>
                                      <p:tavLst>
                                        <p:tav tm="0">
                                          <p:val>
                                            <p:strVal val="#ppt_x"/>
                                          </p:val>
                                        </p:tav>
                                        <p:tav tm="100000">
                                          <p:val>
                                            <p:strVal val="#ppt_x"/>
                                          </p:val>
                                        </p:tav>
                                      </p:tavLst>
                                    </p:anim>
                                    <p:anim calcmode="lin" valueType="num">
                                      <p:cBhvr additive="base">
                                        <p:cTn id="8" dur="30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48FA0-FA42-8C03-2A09-66444BFE80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8E9CB0-CD22-0700-E899-AF8ECDDBD075}"/>
              </a:ext>
            </a:extLst>
          </p:cNvPr>
          <p:cNvSpPr>
            <a:spLocks noGrp="1"/>
          </p:cNvSpPr>
          <p:nvPr>
            <p:ph sz="quarter" idx="1"/>
          </p:nvPr>
        </p:nvSpPr>
        <p:spPr/>
        <p:txBody>
          <a:bodyPr/>
          <a:lstStyle/>
          <a:p>
            <a:endParaRPr lang="en-US"/>
          </a:p>
        </p:txBody>
      </p:sp>
    </p:spTree>
    <p:extLst>
      <p:ext uri="{BB962C8B-B14F-4D97-AF65-F5344CB8AC3E}">
        <p14:creationId xmlns:p14="http://schemas.microsoft.com/office/powerpoint/2010/main" val="3014515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EA85-F3B4-873B-2526-C531834575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8A2026-2A29-960E-BD71-17461869EF54}"/>
              </a:ext>
            </a:extLst>
          </p:cNvPr>
          <p:cNvSpPr>
            <a:spLocks noGrp="1"/>
          </p:cNvSpPr>
          <p:nvPr>
            <p:ph sz="quarter" idx="1"/>
          </p:nvPr>
        </p:nvSpPr>
        <p:spPr/>
        <p:txBody>
          <a:bodyPr/>
          <a:lstStyle/>
          <a:p>
            <a:endParaRPr lang="en-US"/>
          </a:p>
        </p:txBody>
      </p:sp>
    </p:spTree>
    <p:extLst>
      <p:ext uri="{BB962C8B-B14F-4D97-AF65-F5344CB8AC3E}">
        <p14:creationId xmlns:p14="http://schemas.microsoft.com/office/powerpoint/2010/main" val="3126446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r>
              <a:rPr lang="en-US" dirty="0"/>
              <a:t>to evolve efficient methods of disposal </a:t>
            </a:r>
          </a:p>
          <a:p>
            <a:r>
              <a:rPr lang="en-US" dirty="0"/>
              <a:t>to lay down standards of treatment of sewage and trade effluents to be discharged into any particular stream taking into account the minimum fair weather dilution available in that stream and the tolerance limits of pollution permissible in the water of the stream, after the discharge of such effluents; </a:t>
            </a:r>
          </a:p>
          <a:p>
            <a:r>
              <a:rPr lang="en-US" dirty="0"/>
              <a:t>to make, vary or revoke any order </a:t>
            </a:r>
          </a:p>
          <a:p>
            <a:r>
              <a:rPr lang="en-US" dirty="0"/>
              <a:t>to advise the State Government with respect to the location of any industry the carrying on of which is likely to pollute a stream or well; </a:t>
            </a:r>
          </a:p>
          <a:p>
            <a:r>
              <a:rPr lang="en-US" dirty="0"/>
              <a:t>to establish or </a:t>
            </a:r>
            <a:r>
              <a:rPr lang="en-US" dirty="0" err="1"/>
              <a:t>recognise</a:t>
            </a:r>
            <a:r>
              <a:rPr lang="en-US" dirty="0"/>
              <a:t> a laboratory or laboratories </a:t>
            </a:r>
          </a:p>
          <a:p>
            <a:endParaRPr lang="en-US" dirty="0"/>
          </a:p>
        </p:txBody>
      </p:sp>
      <p:sp>
        <p:nvSpPr>
          <p:cNvPr id="4" name="Title 1"/>
          <p:cNvSpPr>
            <a:spLocks noGrp="1"/>
          </p:cNvSpPr>
          <p:nvPr>
            <p:ph type="title"/>
          </p:nvPr>
        </p:nvSpPr>
        <p:spPr>
          <a:xfrm>
            <a:off x="457200" y="274638"/>
            <a:ext cx="8229600" cy="639762"/>
          </a:xfrm>
        </p:spPr>
        <p:txBody>
          <a:bodyPr>
            <a:normAutofit/>
          </a:bodyPr>
          <a:lstStyle/>
          <a:p>
            <a:r>
              <a:rPr lang="en-US" b="1" dirty="0">
                <a:solidFill>
                  <a:srgbClr val="0070C0"/>
                </a:solidFill>
              </a:rPr>
              <a:t>Functions of the Board 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274638"/>
            <a:ext cx="7467600" cy="639762"/>
          </a:xfrm>
          <a:noFill/>
          <a:ln>
            <a:miter lim="800000"/>
            <a:headEnd/>
            <a:tailEnd/>
          </a:ln>
        </p:spPr>
        <p:txBody>
          <a:bodyPr vert="horz" wrap="square" lIns="91440" tIns="45720" rIns="91440" bIns="45720" numCol="1" anchor="t" anchorCtr="0" compatLnSpc="1">
            <a:prstTxWarp prst="textNoShape">
              <a:avLst/>
            </a:prstTxWarp>
            <a:normAutofit/>
          </a:bodyPr>
          <a:lstStyle/>
          <a:p>
            <a:r>
              <a:rPr lang="en-US" b="1" dirty="0">
                <a:solidFill>
                  <a:srgbClr val="0070C0"/>
                </a:solidFill>
              </a:rPr>
              <a:t>Historical</a:t>
            </a:r>
          </a:p>
        </p:txBody>
      </p:sp>
      <p:sp>
        <p:nvSpPr>
          <p:cNvPr id="4099" name="Content Placeholder 2"/>
          <p:cNvSpPr>
            <a:spLocks noGrp="1"/>
          </p:cNvSpPr>
          <p:nvPr>
            <p:ph sz="quarter" idx="1"/>
          </p:nvPr>
        </p:nvSpPr>
        <p:spPr bwMode="auto">
          <a:xfrm>
            <a:off x="457200" y="1076325"/>
            <a:ext cx="8229600" cy="4867275"/>
          </a:xfrm>
          <a:noFill/>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r>
              <a:rPr lang="en-US" dirty="0">
                <a:latin typeface="Arial" pitchFamily="34" charset="0"/>
                <a:cs typeface="Arial" pitchFamily="34" charset="0"/>
              </a:rPr>
              <a:t>Environment Action Plan</a:t>
            </a:r>
          </a:p>
          <a:p>
            <a:r>
              <a:rPr lang="en-US" dirty="0">
                <a:latin typeface="Arial" pitchFamily="34" charset="0"/>
                <a:cs typeface="Arial" pitchFamily="34" charset="0"/>
              </a:rPr>
              <a:t>Policy Statement on P&amp;CP of Pollution</a:t>
            </a:r>
          </a:p>
          <a:p>
            <a:r>
              <a:rPr lang="en-US" dirty="0">
                <a:latin typeface="Arial" pitchFamily="34" charset="0"/>
                <a:cs typeface="Arial" pitchFamily="34" charset="0"/>
              </a:rPr>
              <a:t>SC Order based on </a:t>
            </a:r>
            <a:r>
              <a:rPr lang="en-US" dirty="0" err="1">
                <a:latin typeface="Arial" pitchFamily="34" charset="0"/>
                <a:cs typeface="Arial" pitchFamily="34" charset="0"/>
              </a:rPr>
              <a:t>Menon</a:t>
            </a:r>
            <a:r>
              <a:rPr lang="en-US" dirty="0">
                <a:latin typeface="Arial" pitchFamily="34" charset="0"/>
                <a:cs typeface="Arial" pitchFamily="34" charset="0"/>
              </a:rPr>
              <a:t> Committee recommendations.</a:t>
            </a:r>
          </a:p>
          <a:p>
            <a:pPr marL="273050" indent="-273050" defTabSz="688975"/>
            <a:r>
              <a:rPr lang="en-US" dirty="0"/>
              <a:t>1)   </a:t>
            </a:r>
            <a:r>
              <a:rPr lang="en-US" dirty="0">
                <a:latin typeface="Arial" pitchFamily="34" charset="0"/>
                <a:cs typeface="Arial" pitchFamily="34" charset="0"/>
              </a:rPr>
              <a:t>The </a:t>
            </a:r>
            <a:r>
              <a:rPr lang="en-US" dirty="0" err="1">
                <a:latin typeface="Arial" pitchFamily="34" charset="0"/>
                <a:cs typeface="Arial" pitchFamily="34" charset="0"/>
              </a:rPr>
              <a:t>Bhattacharjee</a:t>
            </a:r>
            <a:r>
              <a:rPr lang="en-US" dirty="0">
                <a:latin typeface="Arial" pitchFamily="34" charset="0"/>
                <a:cs typeface="Arial" pitchFamily="34" charset="0"/>
              </a:rPr>
              <a:t> Committee, 1984</a:t>
            </a:r>
          </a:p>
          <a:p>
            <a:r>
              <a:rPr lang="en-US" dirty="0">
                <a:latin typeface="Arial" pitchFamily="34" charset="0"/>
                <a:cs typeface="Arial" pitchFamily="34" charset="0"/>
              </a:rPr>
              <a:t>2)   The </a:t>
            </a:r>
            <a:r>
              <a:rPr lang="en-US" dirty="0" err="1">
                <a:latin typeface="Arial" pitchFamily="34" charset="0"/>
                <a:cs typeface="Arial" pitchFamily="34" charset="0"/>
              </a:rPr>
              <a:t>Belliappa</a:t>
            </a:r>
            <a:r>
              <a:rPr lang="en-US" dirty="0">
                <a:latin typeface="Arial" pitchFamily="34" charset="0"/>
                <a:cs typeface="Arial" pitchFamily="34" charset="0"/>
              </a:rPr>
              <a:t> Committee, 1990</a:t>
            </a:r>
          </a:p>
          <a:p>
            <a:r>
              <a:rPr lang="en-US" dirty="0">
                <a:latin typeface="Arial" pitchFamily="34" charset="0"/>
                <a:cs typeface="Arial" pitchFamily="34" charset="0"/>
              </a:rPr>
              <a:t>3)   The ASCI Study, 1994</a:t>
            </a:r>
          </a:p>
          <a:p>
            <a:pPr>
              <a:tabLst>
                <a:tab pos="793750" algn="l"/>
              </a:tabLst>
            </a:pPr>
            <a:r>
              <a:rPr lang="en-US" dirty="0">
                <a:latin typeface="Arial" pitchFamily="34" charset="0"/>
                <a:cs typeface="Arial" pitchFamily="34" charset="0"/>
              </a:rPr>
              <a:t>4)   Study of the Sub-Group, 1994 </a:t>
            </a:r>
            <a:r>
              <a:rPr lang="en-US" sz="2000" dirty="0">
                <a:latin typeface="Arial" pitchFamily="34" charset="0"/>
                <a:cs typeface="Arial" pitchFamily="34" charset="0"/>
              </a:rPr>
              <a:t>(Planning Commission)</a:t>
            </a:r>
            <a:endParaRPr lang="en-US" dirty="0">
              <a:latin typeface="Arial" pitchFamily="34" charset="0"/>
              <a:cs typeface="Arial" pitchFamily="34" charset="0"/>
            </a:endParaRPr>
          </a:p>
          <a:p>
            <a:r>
              <a:rPr lang="en-US" dirty="0">
                <a:latin typeface="Arial" pitchFamily="34" charset="0"/>
                <a:cs typeface="Arial" pitchFamily="34" charset="0"/>
              </a:rPr>
              <a:t>Parliamentary Committee on S&amp;T and E,F&amp;CC </a:t>
            </a:r>
          </a:p>
          <a:p>
            <a:r>
              <a:rPr lang="en-US" dirty="0">
                <a:latin typeface="Arial" pitchFamily="34" charset="0"/>
                <a:cs typeface="Arial" pitchFamily="34" charset="0"/>
              </a:rPr>
              <a:t>CRISIL, Mumbai (MPCB)</a:t>
            </a:r>
          </a:p>
          <a:p>
            <a:r>
              <a:rPr lang="en-US" dirty="0">
                <a:latin typeface="Arial" pitchFamily="34" charset="0"/>
                <a:cs typeface="Arial" pitchFamily="34" charset="0"/>
              </a:rPr>
              <a:t>IIM </a:t>
            </a:r>
            <a:r>
              <a:rPr lang="en-US" dirty="0" err="1">
                <a:latin typeface="Arial" pitchFamily="34" charset="0"/>
                <a:cs typeface="Arial" pitchFamily="34" charset="0"/>
              </a:rPr>
              <a:t>Lucknow</a:t>
            </a:r>
            <a:r>
              <a:rPr lang="en-US" dirty="0">
                <a:latin typeface="Arial" pitchFamily="34" charset="0"/>
                <a:cs typeface="Arial" pitchFamily="34" charset="0"/>
              </a:rPr>
              <a:t> (CPCB)</a:t>
            </a:r>
          </a:p>
          <a:p>
            <a:r>
              <a:rPr lang="en-US" dirty="0" err="1">
                <a:latin typeface="Arial" pitchFamily="34" charset="0"/>
                <a:cs typeface="Arial" pitchFamily="34" charset="0"/>
              </a:rPr>
              <a:t>MoEF</a:t>
            </a:r>
            <a:r>
              <a:rPr lang="en-US" dirty="0">
                <a:latin typeface="Arial" pitchFamily="34" charset="0"/>
                <a:cs typeface="Arial" pitchFamily="34" charset="0"/>
              </a:rPr>
              <a:t> Direction dated 27.07.2005  and thereafter HCs and NGT</a:t>
            </a:r>
          </a:p>
          <a:p>
            <a:endParaRPr lang="en-US" dirty="0">
              <a:latin typeface="Arial" pitchFamily="34" charset="0"/>
              <a:cs typeface="Arial" pitchFamily="34" charset="0"/>
            </a:endParaRPr>
          </a:p>
          <a:p>
            <a:endParaRPr lang="en-US" dirty="0">
              <a:latin typeface="Arial" pitchFamily="34" charset="0"/>
              <a:cs typeface="Arial" pitchFamily="34" charset="0"/>
            </a:endParaRPr>
          </a:p>
        </p:txBody>
      </p:sp>
      <p:sp>
        <p:nvSpPr>
          <p:cNvPr id="4" name="Striped Right Arrow 3">
            <a:hlinkClick r:id="rId3" action="ppaction://hlinkpres?slideindex=1&amp;slidetitle="/>
          </p:cNvPr>
          <p:cNvSpPr/>
          <p:nvPr/>
        </p:nvSpPr>
        <p:spPr>
          <a:xfrm>
            <a:off x="4343400" y="5867400"/>
            <a:ext cx="3264408"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Functions of the Board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sz="quarter" idx="1"/>
          </p:nvPr>
        </p:nvSpPr>
        <p:spPr bwMode="auto">
          <a:xfrm>
            <a:off x="228600" y="1295400"/>
            <a:ext cx="5029200" cy="4525963"/>
          </a:xfrm>
          <a:ln>
            <a:miter lim="800000"/>
            <a:headEnd/>
            <a:tailEnd/>
          </a:ln>
        </p:spPr>
        <p:txBody>
          <a:bodyPr vert="horz" wrap="square" lIns="91440" tIns="45720" rIns="91440" bIns="45720" numCol="1" anchor="t" anchorCtr="0" compatLnSpc="1">
            <a:prstTxWarp prst="textNoShape">
              <a:avLst/>
            </a:prstTxWarp>
            <a:normAutofit fontScale="92500"/>
          </a:bodyPr>
          <a:lstStyle/>
          <a:p>
            <a:pPr algn="ctr" eaLnBrk="1" hangingPunct="1">
              <a:buFontTx/>
              <a:buNone/>
              <a:defRPr/>
            </a:pPr>
            <a:endParaRPr lang="en-US" sz="1200" b="1" i="1" u="sng" dirty="0">
              <a:latin typeface="Comic Sans MS" pitchFamily="66" charset="0"/>
            </a:endParaRPr>
          </a:p>
          <a:p>
            <a:pPr algn="ctr" eaLnBrk="1" hangingPunct="1">
              <a:buFontTx/>
              <a:buNone/>
              <a:defRPr/>
            </a:pPr>
            <a:r>
              <a:rPr lang="en-US" b="1" u="sng" dirty="0">
                <a:latin typeface="Comic Sans MS" pitchFamily="66" charset="0"/>
              </a:rPr>
              <a:t>Vision Statement 2004</a:t>
            </a:r>
          </a:p>
          <a:p>
            <a:pPr algn="ctr" eaLnBrk="1" hangingPunct="1">
              <a:buFontTx/>
              <a:buNone/>
              <a:defRPr/>
            </a:pPr>
            <a:endParaRPr lang="en-US" sz="1400" b="1" u="sng" dirty="0">
              <a:latin typeface="Comic Sans MS" pitchFamily="66" charset="0"/>
            </a:endParaRPr>
          </a:p>
          <a:p>
            <a:pPr algn="ctr" eaLnBrk="1" hangingPunct="1">
              <a:buFontTx/>
              <a:buNone/>
              <a:defRPr/>
            </a:pPr>
            <a:r>
              <a:rPr lang="en-US" sz="2400" dirty="0"/>
              <a:t>“Improvement in Board’s </a:t>
            </a:r>
          </a:p>
          <a:p>
            <a:pPr algn="ctr" eaLnBrk="1" hangingPunct="1">
              <a:buFontTx/>
              <a:buNone/>
              <a:defRPr/>
            </a:pPr>
            <a:r>
              <a:rPr lang="en-US" sz="2400" b="1" dirty="0">
                <a:solidFill>
                  <a:srgbClr val="C00000"/>
                </a:solidFill>
              </a:rPr>
              <a:t>Functional Efficiency, </a:t>
            </a:r>
          </a:p>
          <a:p>
            <a:pPr algn="ctr" eaLnBrk="1" hangingPunct="1">
              <a:buFontTx/>
              <a:buNone/>
              <a:defRPr/>
            </a:pPr>
            <a:r>
              <a:rPr lang="en-US" sz="2400" b="1" dirty="0">
                <a:solidFill>
                  <a:srgbClr val="0070C0"/>
                </a:solidFill>
              </a:rPr>
              <a:t>Transparency in Operations</a:t>
            </a:r>
            <a:r>
              <a:rPr lang="en-US" sz="2400" dirty="0">
                <a:solidFill>
                  <a:srgbClr val="0070C0"/>
                </a:solidFill>
              </a:rPr>
              <a:t> </a:t>
            </a:r>
            <a:r>
              <a:rPr lang="en-US" sz="2400" dirty="0"/>
              <a:t>and</a:t>
            </a:r>
          </a:p>
          <a:p>
            <a:pPr algn="ctr" eaLnBrk="1" hangingPunct="1">
              <a:buFontTx/>
              <a:buNone/>
              <a:defRPr/>
            </a:pPr>
            <a:r>
              <a:rPr lang="en-US" sz="2400" b="1" dirty="0">
                <a:solidFill>
                  <a:srgbClr val="C00000"/>
                </a:solidFill>
              </a:rPr>
              <a:t>Adequate Response </a:t>
            </a:r>
            <a:r>
              <a:rPr lang="en-US" sz="2400" b="1" dirty="0">
                <a:solidFill>
                  <a:srgbClr val="0070C0"/>
                </a:solidFill>
              </a:rPr>
              <a:t>to Growing Needs of Environmental Protection</a:t>
            </a:r>
            <a:r>
              <a:rPr lang="en-US" sz="2400" b="1" dirty="0">
                <a:solidFill>
                  <a:srgbClr val="C00000"/>
                </a:solidFill>
              </a:rPr>
              <a:t> </a:t>
            </a:r>
            <a:r>
              <a:rPr lang="en-US" sz="2400" b="1" dirty="0"/>
              <a:t>and </a:t>
            </a:r>
          </a:p>
          <a:p>
            <a:pPr algn="ctr" eaLnBrk="1" hangingPunct="1">
              <a:buFontTx/>
              <a:buNone/>
              <a:defRPr/>
            </a:pPr>
            <a:r>
              <a:rPr lang="en-US" sz="2400" b="1" dirty="0">
                <a:solidFill>
                  <a:srgbClr val="C00000"/>
                </a:solidFill>
              </a:rPr>
              <a:t>Sustainable Development</a:t>
            </a:r>
            <a:r>
              <a:rPr lang="en-US" sz="2400" dirty="0">
                <a:solidFill>
                  <a:srgbClr val="C00000"/>
                </a:solidFill>
              </a:rPr>
              <a:t> </a:t>
            </a:r>
          </a:p>
          <a:p>
            <a:pPr algn="ctr" eaLnBrk="1" hangingPunct="1">
              <a:buFontTx/>
              <a:buNone/>
              <a:defRPr/>
            </a:pPr>
            <a:r>
              <a:rPr lang="en-US" sz="2400" dirty="0"/>
              <a:t>in the State of Maharashtra”</a:t>
            </a:r>
          </a:p>
        </p:txBody>
      </p:sp>
      <p:pic>
        <p:nvPicPr>
          <p:cNvPr id="5123" name="Picture 5" descr="j0285698"/>
          <p:cNvPicPr>
            <a:picLocks noChangeAspect="1" noChangeArrowheads="1"/>
          </p:cNvPicPr>
          <p:nvPr/>
        </p:nvPicPr>
        <p:blipFill>
          <a:blip r:embed="rId3"/>
          <a:srcRect/>
          <a:stretch>
            <a:fillRect/>
          </a:stretch>
        </p:blipFill>
        <p:spPr bwMode="auto">
          <a:xfrm>
            <a:off x="5410200" y="1066800"/>
            <a:ext cx="3168073" cy="4495800"/>
          </a:xfrm>
          <a:prstGeom prst="rect">
            <a:avLst/>
          </a:prstGeom>
          <a:solidFill>
            <a:srgbClr val="FFFF99"/>
          </a:solidFill>
          <a:ln w="9525">
            <a:noFill/>
            <a:miter lim="800000"/>
            <a:headEnd/>
            <a:tailEnd/>
          </a:ln>
        </p:spPr>
      </p:pic>
      <p:sp>
        <p:nvSpPr>
          <p:cNvPr id="5124" name="Rectangle 6"/>
          <p:cNvSpPr>
            <a:spLocks noChangeArrowheads="1"/>
          </p:cNvSpPr>
          <p:nvPr/>
        </p:nvSpPr>
        <p:spPr bwMode="auto">
          <a:xfrm>
            <a:off x="990600" y="381000"/>
            <a:ext cx="7630615" cy="486287"/>
          </a:xfrm>
          <a:prstGeom prst="rect">
            <a:avLst/>
          </a:prstGeom>
          <a:noFill/>
          <a:ln w="9525" algn="ctr">
            <a:noFill/>
            <a:miter lim="800000"/>
            <a:headEnd/>
            <a:tailEnd/>
          </a:ln>
        </p:spPr>
        <p:txBody>
          <a:bodyPr wrap="none">
            <a:spAutoFit/>
          </a:bodyPr>
          <a:lstStyle/>
          <a:p>
            <a:pPr>
              <a:lnSpc>
                <a:spcPct val="80000"/>
              </a:lnSpc>
              <a:spcBef>
                <a:spcPct val="20000"/>
              </a:spcBef>
            </a:pPr>
            <a:r>
              <a:rPr lang="en-US" sz="3000" b="1" cap="small" dirty="0">
                <a:solidFill>
                  <a:srgbClr val="0070C0"/>
                </a:solidFill>
                <a:latin typeface="+mj-lt"/>
                <a:ea typeface="+mj-ea"/>
                <a:cs typeface="+mj-cs"/>
              </a:rPr>
              <a:t>Perfection of Goal and Objectives</a:t>
            </a:r>
            <a:r>
              <a:rPr lang="en-US" sz="3200" b="1" dirty="0">
                <a:solidFill>
                  <a:srgbClr val="0070C0"/>
                </a:solidFill>
                <a:latin typeface="Arial" pitchFamily="34" charset="0"/>
                <a:cs typeface="Arial" pitchFamily="34"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fontScale="92500" lnSpcReduction="10000"/>
          </a:bodyPr>
          <a:lstStyle/>
          <a:p>
            <a:r>
              <a:rPr lang="en-US" dirty="0"/>
              <a:t>to plan a comprehensive P&amp;CP </a:t>
            </a:r>
            <a:r>
              <a:rPr lang="en-US" dirty="0" err="1"/>
              <a:t>programme</a:t>
            </a:r>
            <a:r>
              <a:rPr lang="en-US" dirty="0"/>
              <a:t> and secure the execution </a:t>
            </a:r>
          </a:p>
          <a:p>
            <a:r>
              <a:rPr lang="en-US" dirty="0"/>
              <a:t>to advise the State Government </a:t>
            </a:r>
          </a:p>
          <a:p>
            <a:r>
              <a:rPr lang="en-US" dirty="0"/>
              <a:t>to collect and disseminate information </a:t>
            </a:r>
          </a:p>
          <a:p>
            <a:r>
              <a:rPr lang="en-US" dirty="0"/>
              <a:t>to encourage, conduct and participate in investigations and research </a:t>
            </a:r>
          </a:p>
          <a:p>
            <a:r>
              <a:rPr lang="en-US" dirty="0"/>
              <a:t>to </a:t>
            </a:r>
            <a:r>
              <a:rPr lang="en-US" dirty="0" err="1"/>
              <a:t>organise</a:t>
            </a:r>
            <a:r>
              <a:rPr lang="en-US" dirty="0"/>
              <a:t> the training and mass education </a:t>
            </a:r>
          </a:p>
          <a:p>
            <a:r>
              <a:rPr lang="en-US" dirty="0"/>
              <a:t>to inspect sewage or trade effluents, works and treatment plants </a:t>
            </a:r>
          </a:p>
          <a:p>
            <a:r>
              <a:rPr lang="en-US" dirty="0"/>
              <a:t>to lay down, modify or annul effluent standards </a:t>
            </a:r>
          </a:p>
          <a:p>
            <a:r>
              <a:rPr lang="en-US" dirty="0"/>
              <a:t>to evolve economical and reliable methods </a:t>
            </a:r>
          </a:p>
          <a:p>
            <a:r>
              <a:rPr lang="en-US" dirty="0"/>
              <a:t>to evolve methods of </a:t>
            </a:r>
            <a:r>
              <a:rPr lang="en-US" dirty="0" err="1"/>
              <a:t>utilisation</a:t>
            </a:r>
            <a:r>
              <a:rPr lang="en-US" dirty="0"/>
              <a:t> of sewage and suitable trade effluents</a:t>
            </a:r>
          </a:p>
          <a:p>
            <a:endParaRPr lang="en-US" dirty="0"/>
          </a:p>
        </p:txBody>
      </p:sp>
      <p:sp>
        <p:nvSpPr>
          <p:cNvPr id="4" name="Title 1"/>
          <p:cNvSpPr>
            <a:spLocks noGrp="1"/>
          </p:cNvSpPr>
          <p:nvPr>
            <p:ph type="title"/>
          </p:nvPr>
        </p:nvSpPr>
        <p:spPr>
          <a:xfrm>
            <a:off x="457200" y="274638"/>
            <a:ext cx="8229600" cy="639762"/>
          </a:xfrm>
        </p:spPr>
        <p:txBody>
          <a:bodyPr>
            <a:normAutofit/>
          </a:bodyPr>
          <a:lstStyle/>
          <a:p>
            <a:r>
              <a:rPr lang="en-US" b="1" dirty="0">
                <a:solidFill>
                  <a:srgbClr val="0070C0"/>
                </a:solidFill>
              </a:rPr>
              <a:t>Functions of the Board 1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457200" y="274638"/>
            <a:ext cx="7467600" cy="563562"/>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0070C0"/>
                </a:solidFill>
              </a:rPr>
              <a:t>Goals</a:t>
            </a:r>
          </a:p>
        </p:txBody>
      </p:sp>
      <p:sp>
        <p:nvSpPr>
          <p:cNvPr id="6147" name="Content Placeholder 2"/>
          <p:cNvSpPr>
            <a:spLocks noGrp="1"/>
          </p:cNvSpPr>
          <p:nvPr>
            <p:ph sz="quarter" idx="1"/>
          </p:nvPr>
        </p:nvSpPr>
        <p:spPr bwMode="auto">
          <a:xfrm>
            <a:off x="457200" y="1295400"/>
            <a:ext cx="4038600" cy="4918075"/>
          </a:xfrm>
          <a:noFill/>
          <a:ln>
            <a:miter lim="800000"/>
            <a:headEnd/>
            <a:tailEnd/>
          </a:ln>
        </p:spPr>
        <p:txBody>
          <a:bodyPr vert="horz" wrap="square" lIns="91440" tIns="45720" rIns="91440" bIns="45720" numCol="1" anchor="t" anchorCtr="0" compatLnSpc="1">
            <a:prstTxWarp prst="textNoShape">
              <a:avLst/>
            </a:prstTxWarp>
            <a:normAutofit/>
          </a:bodyPr>
          <a:lstStyle/>
          <a:p>
            <a:pPr>
              <a:lnSpc>
                <a:spcPct val="90000"/>
              </a:lnSpc>
            </a:pPr>
            <a:r>
              <a:rPr lang="en-US" sz="2200" dirty="0">
                <a:latin typeface="Arial" pitchFamily="34" charset="0"/>
                <a:cs typeface="Arial" pitchFamily="34" charset="0"/>
              </a:rPr>
              <a:t>Transparent and speedy operations </a:t>
            </a:r>
          </a:p>
          <a:p>
            <a:pPr>
              <a:lnSpc>
                <a:spcPct val="90000"/>
              </a:lnSpc>
            </a:pPr>
            <a:r>
              <a:rPr lang="en-US" sz="2200" dirty="0">
                <a:solidFill>
                  <a:srgbClr val="C00000"/>
                </a:solidFill>
                <a:latin typeface="Arial" pitchFamily="34" charset="0"/>
                <a:cs typeface="Arial" pitchFamily="34" charset="0"/>
              </a:rPr>
              <a:t>Improvement in Analytical Capabilities </a:t>
            </a:r>
          </a:p>
          <a:p>
            <a:pPr>
              <a:lnSpc>
                <a:spcPct val="90000"/>
              </a:lnSpc>
            </a:pPr>
            <a:r>
              <a:rPr lang="en-US" sz="2200" dirty="0">
                <a:latin typeface="Arial" pitchFamily="34" charset="0"/>
                <a:cs typeface="Arial" pitchFamily="34" charset="0"/>
              </a:rPr>
              <a:t>Judicious use of Punitive Powers </a:t>
            </a:r>
          </a:p>
          <a:p>
            <a:pPr>
              <a:lnSpc>
                <a:spcPct val="90000"/>
              </a:lnSpc>
            </a:pPr>
            <a:r>
              <a:rPr lang="en-US" sz="2200" dirty="0">
                <a:solidFill>
                  <a:srgbClr val="C00000"/>
                </a:solidFill>
                <a:latin typeface="Arial" pitchFamily="34" charset="0"/>
                <a:cs typeface="Arial" pitchFamily="34" charset="0"/>
              </a:rPr>
              <a:t>Improved Infrastructure !</a:t>
            </a:r>
          </a:p>
          <a:p>
            <a:pPr>
              <a:lnSpc>
                <a:spcPct val="90000"/>
              </a:lnSpc>
            </a:pPr>
            <a:r>
              <a:rPr lang="en-US" sz="2200" dirty="0">
                <a:latin typeface="Arial" pitchFamily="34" charset="0"/>
                <a:cs typeface="Arial" pitchFamily="34" charset="0"/>
              </a:rPr>
              <a:t>Timely Response</a:t>
            </a:r>
          </a:p>
          <a:p>
            <a:pPr>
              <a:lnSpc>
                <a:spcPct val="90000"/>
              </a:lnSpc>
            </a:pPr>
            <a:r>
              <a:rPr lang="en-US" sz="2200" dirty="0">
                <a:solidFill>
                  <a:srgbClr val="C00000"/>
                </a:solidFill>
                <a:latin typeface="Arial" pitchFamily="34" charset="0"/>
                <a:cs typeface="Arial" pitchFamily="34" charset="0"/>
              </a:rPr>
              <a:t>Increased involvement of R&amp;D organizations &amp; Educational Institutes in Research &amp; Pollution Monitoring Activities</a:t>
            </a:r>
          </a:p>
          <a:p>
            <a:pPr>
              <a:lnSpc>
                <a:spcPct val="90000"/>
              </a:lnSpc>
            </a:pPr>
            <a:endParaRPr lang="en-US" sz="2200" dirty="0">
              <a:latin typeface="Arial" pitchFamily="34" charset="0"/>
              <a:cs typeface="Arial" pitchFamily="34" charset="0"/>
            </a:endParaRPr>
          </a:p>
          <a:p>
            <a:pPr>
              <a:lnSpc>
                <a:spcPct val="90000"/>
              </a:lnSpc>
            </a:pPr>
            <a:endParaRPr lang="en-US" sz="2200" dirty="0">
              <a:latin typeface="Arial" pitchFamily="34" charset="0"/>
              <a:cs typeface="Arial" pitchFamily="34" charset="0"/>
            </a:endParaRPr>
          </a:p>
          <a:p>
            <a:pPr>
              <a:lnSpc>
                <a:spcPct val="90000"/>
              </a:lnSpc>
            </a:pPr>
            <a:endParaRPr lang="en-US" sz="2200" dirty="0">
              <a:latin typeface="Arial" pitchFamily="34" charset="0"/>
              <a:cs typeface="Arial" pitchFamily="34" charset="0"/>
            </a:endParaRPr>
          </a:p>
          <a:p>
            <a:pPr>
              <a:lnSpc>
                <a:spcPct val="90000"/>
              </a:lnSpc>
            </a:pPr>
            <a:endParaRPr lang="en-US" sz="2200" dirty="0">
              <a:latin typeface="Arial" pitchFamily="34" charset="0"/>
              <a:cs typeface="Arial" pitchFamily="34" charset="0"/>
            </a:endParaRPr>
          </a:p>
          <a:p>
            <a:pPr>
              <a:lnSpc>
                <a:spcPct val="90000"/>
              </a:lnSpc>
            </a:pPr>
            <a:endParaRPr lang="en-US" sz="2200" dirty="0">
              <a:latin typeface="Arial" pitchFamily="34" charset="0"/>
              <a:cs typeface="Arial" pitchFamily="34" charset="0"/>
            </a:endParaRPr>
          </a:p>
          <a:p>
            <a:pPr>
              <a:lnSpc>
                <a:spcPct val="90000"/>
              </a:lnSpc>
            </a:pPr>
            <a:endParaRPr lang="en-US" sz="2200" dirty="0">
              <a:latin typeface="Arial" pitchFamily="34" charset="0"/>
              <a:cs typeface="Arial" pitchFamily="34" charset="0"/>
            </a:endParaRPr>
          </a:p>
        </p:txBody>
      </p:sp>
      <p:sp>
        <p:nvSpPr>
          <p:cNvPr id="6148" name="Content Placeholder 3"/>
          <p:cNvSpPr>
            <a:spLocks noGrp="1"/>
          </p:cNvSpPr>
          <p:nvPr>
            <p:ph sz="quarter" idx="2"/>
          </p:nvPr>
        </p:nvSpPr>
        <p:spPr bwMode="auto">
          <a:xfrm>
            <a:off x="4648200" y="1371600"/>
            <a:ext cx="4230688" cy="4525963"/>
          </a:xfrm>
          <a:noFill/>
          <a:ln>
            <a:miter lim="800000"/>
            <a:headEnd/>
            <a:tailEnd/>
          </a:ln>
        </p:spPr>
        <p:txBody>
          <a:bodyPr vert="horz" wrap="square" lIns="91440" tIns="45720" rIns="91440" bIns="45720" numCol="1" anchor="t" anchorCtr="0" compatLnSpc="1">
            <a:prstTxWarp prst="textNoShape">
              <a:avLst/>
            </a:prstTxWarp>
            <a:normAutofit/>
          </a:bodyPr>
          <a:lstStyle/>
          <a:p>
            <a:pPr>
              <a:lnSpc>
                <a:spcPct val="90000"/>
              </a:lnSpc>
            </a:pPr>
            <a:r>
              <a:rPr lang="en-US" sz="2200" dirty="0">
                <a:solidFill>
                  <a:srgbClr val="C00000"/>
                </a:solidFill>
                <a:latin typeface="Arial" pitchFamily="34" charset="0"/>
                <a:cs typeface="Arial" pitchFamily="34" charset="0"/>
              </a:rPr>
              <a:t>Involvement of experts &amp; private agencies in achieving the specialized tasks</a:t>
            </a:r>
          </a:p>
          <a:p>
            <a:pPr>
              <a:lnSpc>
                <a:spcPct val="90000"/>
              </a:lnSpc>
            </a:pPr>
            <a:r>
              <a:rPr lang="en-US" sz="2200" dirty="0">
                <a:latin typeface="Arial" pitchFamily="34" charset="0"/>
                <a:cs typeface="Arial" pitchFamily="34" charset="0"/>
              </a:rPr>
              <a:t>Pollution Awareness and Action !</a:t>
            </a:r>
          </a:p>
          <a:p>
            <a:pPr>
              <a:lnSpc>
                <a:spcPct val="90000"/>
              </a:lnSpc>
            </a:pPr>
            <a:r>
              <a:rPr lang="en-US" sz="2200" dirty="0">
                <a:solidFill>
                  <a:srgbClr val="C00000"/>
                </a:solidFill>
                <a:latin typeface="Arial" pitchFamily="34" charset="0"/>
                <a:cs typeface="Arial" pitchFamily="34" charset="0"/>
              </a:rPr>
              <a:t>Response to the location specific  needs</a:t>
            </a:r>
          </a:p>
          <a:p>
            <a:pPr>
              <a:lnSpc>
                <a:spcPct val="90000"/>
              </a:lnSpc>
            </a:pPr>
            <a:r>
              <a:rPr lang="en-US" sz="2200" dirty="0">
                <a:latin typeface="Arial" pitchFamily="34" charset="0"/>
                <a:cs typeface="Arial" pitchFamily="34" charset="0"/>
              </a:rPr>
              <a:t>MSW, BMW, HW &amp; other wastes</a:t>
            </a:r>
          </a:p>
          <a:p>
            <a:pPr>
              <a:lnSpc>
                <a:spcPct val="90000"/>
              </a:lnSpc>
            </a:pPr>
            <a:endParaRPr lang="en-US" sz="2200" dirty="0">
              <a:latin typeface="Arial" pitchFamily="34" charset="0"/>
              <a:cs typeface="Arial" pitchFamily="34" charset="0"/>
            </a:endParaRPr>
          </a:p>
          <a:p>
            <a:pPr>
              <a:lnSpc>
                <a:spcPct val="90000"/>
              </a:lnSpc>
            </a:pPr>
            <a:endParaRPr lang="en-US" sz="22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28600" y="152400"/>
            <a:ext cx="4419600" cy="838200"/>
          </a:xfrm>
          <a:noFill/>
          <a:ln>
            <a:miter lim="800000"/>
            <a:headEnd/>
            <a:tailEnd/>
          </a:ln>
        </p:spPr>
        <p:txBody>
          <a:bodyPr vert="horz" wrap="square" lIns="92075" tIns="46038" rIns="92075" bIns="46038" numCol="1" anchor="ctr" anchorCtr="0" compatLnSpc="1">
            <a:prstTxWarp prst="textNoShape">
              <a:avLst/>
            </a:prstTxWarp>
            <a:normAutofit/>
          </a:bodyPr>
          <a:lstStyle/>
          <a:p>
            <a:pPr eaLnBrk="1" hangingPunct="1"/>
            <a:r>
              <a:rPr lang="en-US" sz="2000" b="1" dirty="0">
                <a:solidFill>
                  <a:srgbClr val="0070C0"/>
                </a:solidFill>
              </a:rPr>
              <a:t>CLEAN UP AND DISPOSAL </a:t>
            </a:r>
            <a:r>
              <a:rPr lang="en-US" sz="1600" b="1" dirty="0">
                <a:solidFill>
                  <a:srgbClr val="0070C0"/>
                </a:solidFill>
              </a:rPr>
              <a:t>(Section 30)</a:t>
            </a:r>
            <a:endParaRPr lang="en-US" sz="2000" b="1" dirty="0">
              <a:solidFill>
                <a:srgbClr val="0070C0"/>
              </a:solidFill>
            </a:endParaRPr>
          </a:p>
        </p:txBody>
      </p:sp>
      <p:pic>
        <p:nvPicPr>
          <p:cNvPr id="148483" name="Picture 3"/>
          <p:cNvPicPr>
            <a:picLocks noGrp="1" noChangeAspect="1" noChangeArrowheads="1"/>
          </p:cNvPicPr>
          <p:nvPr>
            <p:ph sz="quarter" idx="1"/>
          </p:nvPr>
        </p:nvPicPr>
        <p:blipFill>
          <a:blip r:embed="rId3"/>
          <a:srcRect/>
          <a:stretch>
            <a:fillRect/>
          </a:stretch>
        </p:blipFill>
        <p:spPr bwMode="auto">
          <a:xfrm>
            <a:off x="76200" y="4419600"/>
            <a:ext cx="3581400" cy="2438400"/>
          </a:xfrm>
          <a:noFill/>
          <a:ln>
            <a:solidFill>
              <a:srgbClr val="990033"/>
            </a:solidFill>
            <a:miter lim="800000"/>
            <a:headEnd/>
            <a:tailEnd/>
          </a:ln>
        </p:spPr>
      </p:pic>
      <p:pic>
        <p:nvPicPr>
          <p:cNvPr id="148484" name="Picture 4"/>
          <p:cNvPicPr>
            <a:picLocks noChangeAspect="1" noChangeArrowheads="1"/>
          </p:cNvPicPr>
          <p:nvPr/>
        </p:nvPicPr>
        <p:blipFill>
          <a:blip r:embed="rId4"/>
          <a:srcRect/>
          <a:stretch>
            <a:fillRect/>
          </a:stretch>
        </p:blipFill>
        <p:spPr bwMode="auto">
          <a:xfrm>
            <a:off x="1371600" y="2851150"/>
            <a:ext cx="4267200" cy="2787650"/>
          </a:xfrm>
          <a:prstGeom prst="rect">
            <a:avLst/>
          </a:prstGeom>
          <a:noFill/>
          <a:ln w="9525">
            <a:solidFill>
              <a:srgbClr val="990033"/>
            </a:solidFill>
            <a:miter lim="800000"/>
            <a:headEnd/>
            <a:tailEnd/>
          </a:ln>
        </p:spPr>
      </p:pic>
      <p:sp>
        <p:nvSpPr>
          <p:cNvPr id="148485" name="Rectangle 5"/>
          <p:cNvSpPr>
            <a:spLocks noChangeArrowheads="1"/>
          </p:cNvSpPr>
          <p:nvPr/>
        </p:nvSpPr>
        <p:spPr bwMode="auto">
          <a:xfrm>
            <a:off x="152400" y="6232525"/>
            <a:ext cx="2317750" cy="400050"/>
          </a:xfrm>
          <a:prstGeom prst="rect">
            <a:avLst/>
          </a:prstGeom>
          <a:noFill/>
          <a:ln w="12700" cap="sq">
            <a:noFill/>
            <a:miter lim="800000"/>
            <a:headEnd type="none" w="sm" len="sm"/>
            <a:tailEnd type="none" w="sm" len="sm"/>
          </a:ln>
        </p:spPr>
        <p:txBody>
          <a:bodyPr wrap="none">
            <a:spAutoFit/>
          </a:bodyPr>
          <a:lstStyle/>
          <a:p>
            <a:pPr algn="l"/>
            <a:r>
              <a:rPr lang="en-US" dirty="0">
                <a:solidFill>
                  <a:srgbClr val="FFFF66"/>
                </a:solidFill>
                <a:cs typeface="Arial" charset="0"/>
              </a:rPr>
              <a:t>Illegal Dump Site </a:t>
            </a:r>
          </a:p>
        </p:txBody>
      </p:sp>
      <p:sp>
        <p:nvSpPr>
          <p:cNvPr id="148486" name="Rectangle 6"/>
          <p:cNvSpPr>
            <a:spLocks noChangeArrowheads="1"/>
          </p:cNvSpPr>
          <p:nvPr/>
        </p:nvSpPr>
        <p:spPr bwMode="auto">
          <a:xfrm>
            <a:off x="2286000" y="4556125"/>
            <a:ext cx="669925" cy="400050"/>
          </a:xfrm>
          <a:prstGeom prst="rect">
            <a:avLst/>
          </a:prstGeom>
          <a:noFill/>
          <a:ln w="12700" cap="sq">
            <a:noFill/>
            <a:miter lim="800000"/>
            <a:headEnd type="none" w="sm" len="sm"/>
            <a:tailEnd type="none" w="sm" len="sm"/>
          </a:ln>
        </p:spPr>
        <p:txBody>
          <a:bodyPr wrap="none">
            <a:spAutoFit/>
          </a:bodyPr>
          <a:lstStyle/>
          <a:p>
            <a:pPr algn="l"/>
            <a:r>
              <a:rPr lang="en-US">
                <a:solidFill>
                  <a:srgbClr val="FFFF66"/>
                </a:solidFill>
                <a:cs typeface="Arial" charset="0"/>
              </a:rPr>
              <a:t>SLF</a:t>
            </a:r>
          </a:p>
        </p:txBody>
      </p:sp>
      <p:pic>
        <p:nvPicPr>
          <p:cNvPr id="148487" name="Picture 7"/>
          <p:cNvPicPr>
            <a:picLocks noChangeAspect="1" noChangeArrowheads="1"/>
          </p:cNvPicPr>
          <p:nvPr/>
        </p:nvPicPr>
        <p:blipFill>
          <a:blip r:embed="rId5"/>
          <a:srcRect/>
          <a:stretch>
            <a:fillRect/>
          </a:stretch>
        </p:blipFill>
        <p:spPr bwMode="auto">
          <a:xfrm>
            <a:off x="3124200" y="1370013"/>
            <a:ext cx="4572000" cy="3049587"/>
          </a:xfrm>
          <a:prstGeom prst="rect">
            <a:avLst/>
          </a:prstGeom>
          <a:noFill/>
          <a:ln w="12700" cap="sq">
            <a:solidFill>
              <a:srgbClr val="990033"/>
            </a:solidFill>
            <a:miter lim="800000"/>
            <a:headEnd type="none" w="sm" len="sm"/>
            <a:tailEnd type="none" w="sm" len="sm"/>
          </a:ln>
        </p:spPr>
      </p:pic>
      <p:pic>
        <p:nvPicPr>
          <p:cNvPr id="148488" name="Picture 8" descr="Picturenbc Tarapur 131"/>
          <p:cNvPicPr>
            <a:picLocks noChangeAspect="1" noChangeArrowheads="1"/>
          </p:cNvPicPr>
          <p:nvPr/>
        </p:nvPicPr>
        <p:blipFill>
          <a:blip r:embed="rId6"/>
          <a:srcRect/>
          <a:stretch>
            <a:fillRect/>
          </a:stretch>
        </p:blipFill>
        <p:spPr bwMode="auto">
          <a:xfrm>
            <a:off x="4800600" y="0"/>
            <a:ext cx="4343400" cy="3048000"/>
          </a:xfrm>
          <a:prstGeom prst="rect">
            <a:avLst/>
          </a:prstGeom>
          <a:noFill/>
          <a:ln w="9525">
            <a:solidFill>
              <a:srgbClr val="CC0000"/>
            </a:solidFill>
            <a:miter lim="800000"/>
            <a:headEnd/>
            <a:tailEnd/>
          </a:ln>
        </p:spPr>
      </p:pic>
      <p:sp>
        <p:nvSpPr>
          <p:cNvPr id="148489" name="Text Box 9"/>
          <p:cNvSpPr txBox="1">
            <a:spLocks noChangeArrowheads="1"/>
          </p:cNvSpPr>
          <p:nvPr/>
        </p:nvSpPr>
        <p:spPr bwMode="auto">
          <a:xfrm>
            <a:off x="3962400" y="3900488"/>
            <a:ext cx="2667000" cy="366712"/>
          </a:xfrm>
          <a:prstGeom prst="rect">
            <a:avLst/>
          </a:prstGeom>
          <a:noFill/>
          <a:ln w="9525">
            <a:noFill/>
            <a:miter lim="800000"/>
            <a:headEnd/>
            <a:tailEnd/>
          </a:ln>
        </p:spPr>
        <p:txBody>
          <a:bodyPr>
            <a:spAutoFit/>
          </a:bodyPr>
          <a:lstStyle/>
          <a:p>
            <a:pPr algn="l">
              <a:spcBef>
                <a:spcPct val="50000"/>
              </a:spcBef>
            </a:pPr>
            <a:r>
              <a:rPr lang="en-US" sz="1800">
                <a:solidFill>
                  <a:srgbClr val="FFFF66"/>
                </a:solidFill>
                <a:cs typeface="Arial" charset="0"/>
              </a:rPr>
              <a:t>Encapsulation of SLF</a:t>
            </a:r>
          </a:p>
        </p:txBody>
      </p:sp>
      <p:sp>
        <p:nvSpPr>
          <p:cNvPr id="148490" name="Text Box 10"/>
          <p:cNvSpPr txBox="1">
            <a:spLocks noChangeArrowheads="1"/>
          </p:cNvSpPr>
          <p:nvPr/>
        </p:nvSpPr>
        <p:spPr bwMode="auto">
          <a:xfrm>
            <a:off x="5638800" y="2590800"/>
            <a:ext cx="2590800" cy="369332"/>
          </a:xfrm>
          <a:prstGeom prst="rect">
            <a:avLst/>
          </a:prstGeom>
          <a:noFill/>
          <a:ln w="9525">
            <a:noFill/>
            <a:miter lim="800000"/>
            <a:headEnd/>
            <a:tailEnd/>
          </a:ln>
        </p:spPr>
        <p:txBody>
          <a:bodyPr wrap="square">
            <a:spAutoFit/>
          </a:bodyPr>
          <a:lstStyle/>
          <a:p>
            <a:pPr algn="l">
              <a:spcBef>
                <a:spcPct val="50000"/>
              </a:spcBef>
            </a:pPr>
            <a:r>
              <a:rPr lang="en-US" sz="1800" dirty="0">
                <a:solidFill>
                  <a:srgbClr val="FFFF66"/>
                </a:solidFill>
                <a:cs typeface="Arial" charset="0"/>
              </a:rPr>
              <a:t>Final Coating of SLF</a:t>
            </a:r>
            <a:endParaRPr lang="en-US" sz="1800" b="0" dirty="0">
              <a:solidFill>
                <a:srgbClr val="FFFF66"/>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8483"/>
                                        </p:tgtEl>
                                        <p:attrNameLst>
                                          <p:attrName>style.visibility</p:attrName>
                                        </p:attrNameLst>
                                      </p:cBhvr>
                                      <p:to>
                                        <p:strVal val="visible"/>
                                      </p:to>
                                    </p:set>
                                    <p:anim calcmode="lin" valueType="num">
                                      <p:cBhvr additive="base">
                                        <p:cTn id="7" dur="1000" fill="hold"/>
                                        <p:tgtEl>
                                          <p:spTgt spid="148483"/>
                                        </p:tgtEl>
                                        <p:attrNameLst>
                                          <p:attrName>ppt_x</p:attrName>
                                        </p:attrNameLst>
                                      </p:cBhvr>
                                      <p:tavLst>
                                        <p:tav tm="0">
                                          <p:val>
                                            <p:strVal val="#ppt_x"/>
                                          </p:val>
                                        </p:tav>
                                        <p:tav tm="100000">
                                          <p:val>
                                            <p:strVal val="#ppt_x"/>
                                          </p:val>
                                        </p:tav>
                                      </p:tavLst>
                                    </p:anim>
                                    <p:anim calcmode="lin" valueType="num">
                                      <p:cBhvr additive="base">
                                        <p:cTn id="8" dur="1000" fill="hold"/>
                                        <p:tgtEl>
                                          <p:spTgt spid="14848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8485"/>
                                        </p:tgtEl>
                                        <p:attrNameLst>
                                          <p:attrName>style.visibility</p:attrName>
                                        </p:attrNameLst>
                                      </p:cBhvr>
                                      <p:to>
                                        <p:strVal val="visible"/>
                                      </p:to>
                                    </p:set>
                                    <p:anim calcmode="lin" valueType="num">
                                      <p:cBhvr additive="base">
                                        <p:cTn id="11" dur="500" fill="hold"/>
                                        <p:tgtEl>
                                          <p:spTgt spid="148485"/>
                                        </p:tgtEl>
                                        <p:attrNameLst>
                                          <p:attrName>ppt_x</p:attrName>
                                        </p:attrNameLst>
                                      </p:cBhvr>
                                      <p:tavLst>
                                        <p:tav tm="0">
                                          <p:val>
                                            <p:strVal val="#ppt_x"/>
                                          </p:val>
                                        </p:tav>
                                        <p:tav tm="100000">
                                          <p:val>
                                            <p:strVal val="#ppt_x"/>
                                          </p:val>
                                        </p:tav>
                                      </p:tavLst>
                                    </p:anim>
                                    <p:anim calcmode="lin" valueType="num">
                                      <p:cBhvr additive="base">
                                        <p:cTn id="12" dur="500" fill="hold"/>
                                        <p:tgtEl>
                                          <p:spTgt spid="14848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8484"/>
                                        </p:tgtEl>
                                        <p:attrNameLst>
                                          <p:attrName>style.visibility</p:attrName>
                                        </p:attrNameLst>
                                      </p:cBhvr>
                                      <p:to>
                                        <p:strVal val="visible"/>
                                      </p:to>
                                    </p:set>
                                    <p:anim calcmode="lin" valueType="num">
                                      <p:cBhvr additive="base">
                                        <p:cTn id="17" dur="1000" fill="hold"/>
                                        <p:tgtEl>
                                          <p:spTgt spid="148484"/>
                                        </p:tgtEl>
                                        <p:attrNameLst>
                                          <p:attrName>ppt_x</p:attrName>
                                        </p:attrNameLst>
                                      </p:cBhvr>
                                      <p:tavLst>
                                        <p:tav tm="0">
                                          <p:val>
                                            <p:strVal val="#ppt_x"/>
                                          </p:val>
                                        </p:tav>
                                        <p:tav tm="100000">
                                          <p:val>
                                            <p:strVal val="#ppt_x"/>
                                          </p:val>
                                        </p:tav>
                                      </p:tavLst>
                                    </p:anim>
                                    <p:anim calcmode="lin" valueType="num">
                                      <p:cBhvr additive="base">
                                        <p:cTn id="18" dur="1000" fill="hold"/>
                                        <p:tgtEl>
                                          <p:spTgt spid="14848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8486"/>
                                        </p:tgtEl>
                                        <p:attrNameLst>
                                          <p:attrName>style.visibility</p:attrName>
                                        </p:attrNameLst>
                                      </p:cBhvr>
                                      <p:to>
                                        <p:strVal val="visible"/>
                                      </p:to>
                                    </p:set>
                                    <p:anim calcmode="lin" valueType="num">
                                      <p:cBhvr additive="base">
                                        <p:cTn id="21" dur="500" fill="hold"/>
                                        <p:tgtEl>
                                          <p:spTgt spid="148486"/>
                                        </p:tgtEl>
                                        <p:attrNameLst>
                                          <p:attrName>ppt_x</p:attrName>
                                        </p:attrNameLst>
                                      </p:cBhvr>
                                      <p:tavLst>
                                        <p:tav tm="0">
                                          <p:val>
                                            <p:strVal val="#ppt_x"/>
                                          </p:val>
                                        </p:tav>
                                        <p:tav tm="100000">
                                          <p:val>
                                            <p:strVal val="#ppt_x"/>
                                          </p:val>
                                        </p:tav>
                                      </p:tavLst>
                                    </p:anim>
                                    <p:anim calcmode="lin" valueType="num">
                                      <p:cBhvr additive="base">
                                        <p:cTn id="22" dur="500" fill="hold"/>
                                        <p:tgtEl>
                                          <p:spTgt spid="14848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8487"/>
                                        </p:tgtEl>
                                        <p:attrNameLst>
                                          <p:attrName>style.visibility</p:attrName>
                                        </p:attrNameLst>
                                      </p:cBhvr>
                                      <p:to>
                                        <p:strVal val="visible"/>
                                      </p:to>
                                    </p:set>
                                    <p:anim calcmode="lin" valueType="num">
                                      <p:cBhvr additive="base">
                                        <p:cTn id="27" dur="1000" fill="hold"/>
                                        <p:tgtEl>
                                          <p:spTgt spid="148487"/>
                                        </p:tgtEl>
                                        <p:attrNameLst>
                                          <p:attrName>ppt_x</p:attrName>
                                        </p:attrNameLst>
                                      </p:cBhvr>
                                      <p:tavLst>
                                        <p:tav tm="0">
                                          <p:val>
                                            <p:strVal val="#ppt_x"/>
                                          </p:val>
                                        </p:tav>
                                        <p:tav tm="100000">
                                          <p:val>
                                            <p:strVal val="#ppt_x"/>
                                          </p:val>
                                        </p:tav>
                                      </p:tavLst>
                                    </p:anim>
                                    <p:anim calcmode="lin" valueType="num">
                                      <p:cBhvr additive="base">
                                        <p:cTn id="28" dur="1000" fill="hold"/>
                                        <p:tgtEl>
                                          <p:spTgt spid="14848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8489"/>
                                        </p:tgtEl>
                                        <p:attrNameLst>
                                          <p:attrName>style.visibility</p:attrName>
                                        </p:attrNameLst>
                                      </p:cBhvr>
                                      <p:to>
                                        <p:strVal val="visible"/>
                                      </p:to>
                                    </p:set>
                                    <p:anim calcmode="lin" valueType="num">
                                      <p:cBhvr additive="base">
                                        <p:cTn id="31" dur="500" fill="hold"/>
                                        <p:tgtEl>
                                          <p:spTgt spid="148489"/>
                                        </p:tgtEl>
                                        <p:attrNameLst>
                                          <p:attrName>ppt_x</p:attrName>
                                        </p:attrNameLst>
                                      </p:cBhvr>
                                      <p:tavLst>
                                        <p:tav tm="0">
                                          <p:val>
                                            <p:strVal val="#ppt_x"/>
                                          </p:val>
                                        </p:tav>
                                        <p:tav tm="100000">
                                          <p:val>
                                            <p:strVal val="#ppt_x"/>
                                          </p:val>
                                        </p:tav>
                                      </p:tavLst>
                                    </p:anim>
                                    <p:anim calcmode="lin" valueType="num">
                                      <p:cBhvr additive="base">
                                        <p:cTn id="32" dur="500" fill="hold"/>
                                        <p:tgtEl>
                                          <p:spTgt spid="14848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8488"/>
                                        </p:tgtEl>
                                        <p:attrNameLst>
                                          <p:attrName>style.visibility</p:attrName>
                                        </p:attrNameLst>
                                      </p:cBhvr>
                                      <p:to>
                                        <p:strVal val="visible"/>
                                      </p:to>
                                    </p:set>
                                    <p:anim calcmode="lin" valueType="num">
                                      <p:cBhvr additive="base">
                                        <p:cTn id="37" dur="1000" fill="hold"/>
                                        <p:tgtEl>
                                          <p:spTgt spid="148488"/>
                                        </p:tgtEl>
                                        <p:attrNameLst>
                                          <p:attrName>ppt_x</p:attrName>
                                        </p:attrNameLst>
                                      </p:cBhvr>
                                      <p:tavLst>
                                        <p:tav tm="0">
                                          <p:val>
                                            <p:strVal val="#ppt_x"/>
                                          </p:val>
                                        </p:tav>
                                        <p:tav tm="100000">
                                          <p:val>
                                            <p:strVal val="#ppt_x"/>
                                          </p:val>
                                        </p:tav>
                                      </p:tavLst>
                                    </p:anim>
                                    <p:anim calcmode="lin" valueType="num">
                                      <p:cBhvr additive="base">
                                        <p:cTn id="38" dur="1000" fill="hold"/>
                                        <p:tgtEl>
                                          <p:spTgt spid="14848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8490"/>
                                        </p:tgtEl>
                                        <p:attrNameLst>
                                          <p:attrName>style.visibility</p:attrName>
                                        </p:attrNameLst>
                                      </p:cBhvr>
                                      <p:to>
                                        <p:strVal val="visible"/>
                                      </p:to>
                                    </p:set>
                                    <p:anim calcmode="lin" valueType="num">
                                      <p:cBhvr additive="base">
                                        <p:cTn id="41" dur="500" fill="hold"/>
                                        <p:tgtEl>
                                          <p:spTgt spid="148490"/>
                                        </p:tgtEl>
                                        <p:attrNameLst>
                                          <p:attrName>ppt_x</p:attrName>
                                        </p:attrNameLst>
                                      </p:cBhvr>
                                      <p:tavLst>
                                        <p:tav tm="0">
                                          <p:val>
                                            <p:strVal val="#ppt_x"/>
                                          </p:val>
                                        </p:tav>
                                        <p:tav tm="100000">
                                          <p:val>
                                            <p:strVal val="#ppt_x"/>
                                          </p:val>
                                        </p:tav>
                                      </p:tavLst>
                                    </p:anim>
                                    <p:anim calcmode="lin" valueType="num">
                                      <p:cBhvr additive="base">
                                        <p:cTn id="42" dur="500" fill="hold"/>
                                        <p:tgtEl>
                                          <p:spTgt spid="1484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5" grpId="0"/>
      <p:bldP spid="148486" grpId="0"/>
      <p:bldP spid="148489" grpId="0"/>
      <p:bldP spid="14849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116</TotalTime>
  <Words>1133</Words>
  <Application>Microsoft Office PowerPoint</Application>
  <PresentationFormat>On-screen Show (4:3)</PresentationFormat>
  <Paragraphs>173</Paragraphs>
  <Slides>19</Slides>
  <Notes>8</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Century Schoolbook</vt:lpstr>
      <vt:lpstr>Comic Sans MS</vt:lpstr>
      <vt:lpstr>Symbol</vt:lpstr>
      <vt:lpstr>Times New Roman</vt:lpstr>
      <vt:lpstr>Wingdings</vt:lpstr>
      <vt:lpstr>Wingdings 2</vt:lpstr>
      <vt:lpstr>Oriel</vt:lpstr>
      <vt:lpstr> Presentation on Constraints in Enforcement of Environmental Regulations with reference to Prevention &amp; Control of  Water Pollution     at  Conference on Formulation of Science Based Environment Policy for the State of Maharashtra  </vt:lpstr>
      <vt:lpstr>PowerPoint Presentation</vt:lpstr>
      <vt:lpstr>PowerPoint Presentation</vt:lpstr>
      <vt:lpstr>Functions of the Board 2</vt:lpstr>
      <vt:lpstr>Historical</vt:lpstr>
      <vt:lpstr>PowerPoint Presentation</vt:lpstr>
      <vt:lpstr>Functions of the Board 1 </vt:lpstr>
      <vt:lpstr>Goals</vt:lpstr>
      <vt:lpstr>CLEAN UP AND DISPOSAL (Section 30)</vt:lpstr>
      <vt:lpstr>PowerPoint Presentation</vt:lpstr>
      <vt:lpstr>CETP: Way Forward</vt:lpstr>
      <vt:lpstr>Surface water P&amp;CP</vt:lpstr>
      <vt:lpstr>PowerPoint Presentation</vt:lpstr>
      <vt:lpstr>PowerPoint Presentation</vt:lpstr>
      <vt:lpstr>Proactive Initiatives for  Protection of Environment  (PIPE)</vt:lpstr>
      <vt:lpstr>PIPE</vt:lpstr>
      <vt:lpstr>AGENDA 2016 – 2021</vt:lpstr>
      <vt:lpstr>AGENDA 2016 – 2021</vt:lpstr>
      <vt:lpstr>Thanks very much  e mail: dbboralkar@gmail.com  Website: www.boralkar.com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Presentation on Constraints in Enforcement of Environmental Regulations with reference to  Prevention &amp; Control of  Water Pollution   at the  Conference on Formulation of Science Based  Environment Policy for State of Maharashtra  </dc:title>
  <dc:creator>Boralkar</dc:creator>
  <cp:lastModifiedBy>Dilip Boralkar Boralkar</cp:lastModifiedBy>
  <cp:revision>38</cp:revision>
  <dcterms:created xsi:type="dcterms:W3CDTF">2016-04-19T05:20:33Z</dcterms:created>
  <dcterms:modified xsi:type="dcterms:W3CDTF">2025-12-29T11:41:53Z</dcterms:modified>
</cp:coreProperties>
</file>